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  <p:sldMasterId id="2147483664" r:id="rId2"/>
    <p:sldMasterId id="2147483675" r:id="rId3"/>
    <p:sldMasterId id="2147483687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320" r:id="rId9"/>
    <p:sldId id="279" r:id="rId10"/>
    <p:sldId id="348" r:id="rId11"/>
    <p:sldId id="352" r:id="rId12"/>
    <p:sldId id="336" r:id="rId13"/>
    <p:sldId id="351" r:id="rId14"/>
    <p:sldId id="338" r:id="rId15"/>
    <p:sldId id="339" r:id="rId16"/>
    <p:sldId id="340" r:id="rId17"/>
    <p:sldId id="343" r:id="rId18"/>
    <p:sldId id="344" r:id="rId19"/>
    <p:sldId id="345" r:id="rId20"/>
    <p:sldId id="346" r:id="rId21"/>
    <p:sldId id="347" r:id="rId22"/>
    <p:sldId id="349" r:id="rId23"/>
    <p:sldId id="353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354" r:id="rId32"/>
    <p:sldId id="321" r:id="rId33"/>
    <p:sldId id="322" r:id="rId34"/>
    <p:sldId id="323" r:id="rId35"/>
    <p:sldId id="326" r:id="rId36"/>
    <p:sldId id="324" r:id="rId37"/>
    <p:sldId id="327" r:id="rId38"/>
    <p:sldId id="328" r:id="rId39"/>
    <p:sldId id="329" r:id="rId40"/>
    <p:sldId id="331" r:id="rId41"/>
    <p:sldId id="332" r:id="rId42"/>
    <p:sldId id="333" r:id="rId43"/>
    <p:sldId id="334" r:id="rId44"/>
    <p:sldId id="335" r:id="rId45"/>
    <p:sldId id="263" r:id="rId46"/>
    <p:sldId id="272" r:id="rId47"/>
    <p:sldId id="264" r:id="rId48"/>
    <p:sldId id="273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06AA8B-4419-4F9F-AD6D-5BD9D0845D5B}">
          <p14:sldIdLst>
            <p14:sldId id="256"/>
            <p14:sldId id="257"/>
          </p14:sldIdLst>
        </p14:section>
        <p14:section name="스마트팜 개요" id="{21333011-9BD9-486C-9DCC-30ACE53CBCA8}">
          <p14:sldIdLst>
            <p14:sldId id="258"/>
            <p14:sldId id="259"/>
            <p14:sldId id="320"/>
          </p14:sldIdLst>
        </p14:section>
        <p14:section name="스마트팜 구성" id="{FE3C218B-2EFB-4001-A815-21B14F294385}">
          <p14:sldIdLst>
            <p14:sldId id="279"/>
            <p14:sldId id="348"/>
          </p14:sldIdLst>
        </p14:section>
        <p14:section name="센서 및 하드웨어" id="{BD50DD83-2EE7-49DF-B87E-CD6283AEA4E8}">
          <p14:sldIdLst>
            <p14:sldId id="352"/>
            <p14:sldId id="336"/>
            <p14:sldId id="351"/>
            <p14:sldId id="338"/>
            <p14:sldId id="339"/>
            <p14:sldId id="340"/>
            <p14:sldId id="343"/>
            <p14:sldId id="344"/>
            <p14:sldId id="345"/>
            <p14:sldId id="346"/>
            <p14:sldId id="347"/>
            <p14:sldId id="349"/>
          </p14:sldIdLst>
        </p14:section>
        <p14:section name="APP" id="{E643125E-F6A7-4E83-BAE2-2FDC17CCFB80}">
          <p14:sldIdLst>
            <p14:sldId id="353"/>
            <p14:sldId id="312"/>
            <p14:sldId id="313"/>
            <p14:sldId id="314"/>
            <p14:sldId id="315"/>
            <p14:sldId id="317"/>
            <p14:sldId id="318"/>
            <p14:sldId id="319"/>
          </p14:sldIdLst>
        </p14:section>
        <p14:section name="서버" id="{BA0397C6-43F3-4E9C-A93E-7AD28C570E1F}">
          <p14:sldIdLst>
            <p14:sldId id="354"/>
            <p14:sldId id="321"/>
            <p14:sldId id="322"/>
            <p14:sldId id="323"/>
            <p14:sldId id="326"/>
            <p14:sldId id="324"/>
            <p14:sldId id="327"/>
            <p14:sldId id="328"/>
            <p14:sldId id="329"/>
            <p14:sldId id="331"/>
            <p14:sldId id="332"/>
            <p14:sldId id="333"/>
            <p14:sldId id="334"/>
            <p14:sldId id="335"/>
          </p14:sldIdLst>
        </p14:section>
        <p14:section name="최종" id="{A3C96E65-D267-49A3-8AA2-EB2DA220CAB2}">
          <p14:sldIdLst>
            <p14:sldId id="263"/>
            <p14:sldId id="272"/>
            <p14:sldId id="26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8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0" autoAdjust="0"/>
    <p:restoredTop sz="99627" autoAdjust="0"/>
  </p:normalViewPr>
  <p:slideViewPr>
    <p:cSldViewPr snapToGrid="0">
      <p:cViewPr varScale="1">
        <p:scale>
          <a:sx n="92" d="100"/>
          <a:sy n="92" d="100"/>
        </p:scale>
        <p:origin x="90" y="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516678E-8B53-4539-8B41-88DC654852A9}" type="datetime1">
              <a:rPr lang="ko-KR" altLang="en-US"/>
              <a:pPr lvl="0">
                <a:defRPr lang="ko-KR" altLang="en-US"/>
              </a:pPr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E6AAF12-C1EC-482C-9D59-170044D9672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28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65D-5252-429E-874B-417CA19B8E7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6BD0-08BD-476F-968D-782BF015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E21172-9CBF-46BB-A7BD-57074FAD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A0EF-9A80-479C-8CB8-7DD8DD0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5B45-2E16-497D-AAB1-720A9A6F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47ABE-466B-4F01-8927-FA48335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4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00BE-B5B6-4CD0-A486-F5494BC7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9330F-B592-467C-9EDE-74BAA30F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1865-4C37-4B1E-B771-6DBC2C9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7A57-48CC-4A4A-BD8D-1787706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47B9-621C-4E13-8752-820A7B0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5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5DA28-39C1-4BF0-A5CA-B4BDD9F89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C29D-4CC5-44BC-94C8-7AF9E907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769EF-B9CC-4CE2-BE3F-AAC73664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12FF-903B-4AA0-B9B6-167BEDD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08364-CDA2-4336-950B-AA3B23C6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18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242842" y="1575842"/>
            <a:ext cx="3706316" cy="3706316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직선 연결선 7"/>
          <p:cNvCxnSpPr/>
          <p:nvPr userDrawn="1"/>
        </p:nvCxnSpPr>
        <p:spPr>
          <a:xfrm flipH="1">
            <a:off x="8386067" y="3429000"/>
            <a:ext cx="32643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550442" y="3429000"/>
            <a:ext cx="32643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4348458" y="2766219"/>
            <a:ext cx="3488991" cy="1325563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Simple </a:t>
            </a:r>
            <a:r>
              <a:rPr lang="en-US" altLang="ko-KR" dirty="0" err="1"/>
              <a:t>ppt</a:t>
            </a:r>
            <a:br>
              <a:rPr lang="en-US" altLang="ko-KR" dirty="0"/>
            </a:br>
            <a:r>
              <a:rPr lang="en-US" altLang="ko-KR" dirty="0"/>
              <a:t>template, 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312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D0A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941871" y="488786"/>
            <a:ext cx="8308258" cy="50341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4899247" y="1319051"/>
            <a:ext cx="23935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ko-KR" altLang="en-US" sz="28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algn="ctr"/>
            <a:r>
              <a:rPr lang="en-US" altLang="ko-KR" dirty="0"/>
              <a:t>Contents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4863443" y="2042651"/>
            <a:ext cx="246511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13985" y="2314134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7920" y="2333537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6578817" y="2314134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7292752" y="2338323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3113985" y="3234959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3827920" y="3252799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78817" y="3234959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6" name="텍스트 개체 틀 19"/>
          <p:cNvSpPr>
            <a:spLocks noGrp="1"/>
          </p:cNvSpPr>
          <p:nvPr>
            <p:ph type="body" sz="quarter" idx="19" hasCustomPrompt="1"/>
          </p:nvPr>
        </p:nvSpPr>
        <p:spPr>
          <a:xfrm>
            <a:off x="7292752" y="3252799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3" name="텍스트 개체 틀 17"/>
          <p:cNvSpPr>
            <a:spLocks noGrp="1"/>
          </p:cNvSpPr>
          <p:nvPr>
            <p:ph type="body" sz="quarter" idx="20" hasCustomPrompt="1"/>
          </p:nvPr>
        </p:nvSpPr>
        <p:spPr>
          <a:xfrm>
            <a:off x="3113985" y="4135941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21" hasCustomPrompt="1"/>
          </p:nvPr>
        </p:nvSpPr>
        <p:spPr>
          <a:xfrm>
            <a:off x="6578817" y="4156089"/>
            <a:ext cx="639352" cy="4801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5" name="텍스트 개체 틀 19"/>
          <p:cNvSpPr>
            <a:spLocks noGrp="1"/>
          </p:cNvSpPr>
          <p:nvPr>
            <p:ph type="body" sz="quarter" idx="22" hasCustomPrompt="1"/>
          </p:nvPr>
        </p:nvSpPr>
        <p:spPr>
          <a:xfrm>
            <a:off x="3827920" y="4149423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" name="텍스트 개체 틀 19"/>
          <p:cNvSpPr>
            <a:spLocks noGrp="1"/>
          </p:cNvSpPr>
          <p:nvPr>
            <p:ph type="body" sz="quarter" idx="23" hasCustomPrompt="1"/>
          </p:nvPr>
        </p:nvSpPr>
        <p:spPr>
          <a:xfrm>
            <a:off x="7292752" y="4174748"/>
            <a:ext cx="2218918" cy="441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517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93287" y="294930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768517" y="308413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909373" y="2949302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289058" y="342873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764288" y="356357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905144" y="3428738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600" y="438761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755830" y="452244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896686" y="4387610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45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600" y="438761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755830" y="452244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896686" y="4387610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9" name="텍스트 개체 틀 17"/>
          <p:cNvSpPr>
            <a:spLocks noGrp="1"/>
          </p:cNvSpPr>
          <p:nvPr>
            <p:ph type="body" sz="quarter" idx="24" hasCustomPrompt="1"/>
          </p:nvPr>
        </p:nvSpPr>
        <p:spPr>
          <a:xfrm>
            <a:off x="289058" y="295369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0" name="텍스트 개체 틀 17"/>
          <p:cNvSpPr>
            <a:spLocks noGrp="1"/>
          </p:cNvSpPr>
          <p:nvPr>
            <p:ph type="body" sz="quarter" idx="25" hasCustomPrompt="1"/>
          </p:nvPr>
        </p:nvSpPr>
        <p:spPr>
          <a:xfrm>
            <a:off x="289057" y="3427079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1" name="1/2 액자 30"/>
          <p:cNvSpPr/>
          <p:nvPr userDrawn="1"/>
        </p:nvSpPr>
        <p:spPr>
          <a:xfrm rot="8100000">
            <a:off x="762548" y="355918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2" name="1/2 액자 31"/>
          <p:cNvSpPr/>
          <p:nvPr userDrawn="1"/>
        </p:nvSpPr>
        <p:spPr>
          <a:xfrm rot="8100000">
            <a:off x="762547" y="3082480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33" name="텍스트 개체 틀 154"/>
          <p:cNvSpPr>
            <a:spLocks noGrp="1"/>
          </p:cNvSpPr>
          <p:nvPr>
            <p:ph type="body" sz="quarter" idx="26" hasCustomPrompt="1"/>
          </p:nvPr>
        </p:nvSpPr>
        <p:spPr>
          <a:xfrm>
            <a:off x="900914" y="3424346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34" name="텍스트 개체 틀 154"/>
          <p:cNvSpPr>
            <a:spLocks noGrp="1"/>
          </p:cNvSpPr>
          <p:nvPr>
            <p:ph type="body" sz="quarter" idx="27" hasCustomPrompt="1"/>
          </p:nvPr>
        </p:nvSpPr>
        <p:spPr>
          <a:xfrm>
            <a:off x="902761" y="2953691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946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93287" y="294930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768517" y="308413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909373" y="2949302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289058" y="342873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764288" y="356357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905144" y="3428738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600" y="438761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755830" y="452244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896686" y="4387610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tx1"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789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93287" y="294930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768517" y="308413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909373" y="2949302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289058" y="342873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764288" y="356357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905144" y="3428738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5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600" y="4387610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6" name="1/2 액자 165"/>
          <p:cNvSpPr/>
          <p:nvPr userDrawn="1"/>
        </p:nvSpPr>
        <p:spPr>
          <a:xfrm rot="8100000">
            <a:off x="755830" y="452244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896686" y="4387610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81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93287" y="294930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768517" y="308413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909373" y="2949302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289058" y="342873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764288" y="356357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905144" y="3428738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4" name="1/2 액자 23"/>
          <p:cNvSpPr/>
          <p:nvPr userDrawn="1"/>
        </p:nvSpPr>
        <p:spPr>
          <a:xfrm rot="8100000">
            <a:off x="755831" y="5007382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20" hasCustomPrompt="1"/>
          </p:nvPr>
        </p:nvSpPr>
        <p:spPr>
          <a:xfrm>
            <a:off x="280600" y="4867043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26" name="텍스트 개체 틀 17"/>
          <p:cNvSpPr>
            <a:spLocks noGrp="1"/>
          </p:cNvSpPr>
          <p:nvPr>
            <p:ph type="body" sz="quarter" idx="21" hasCustomPrompt="1"/>
          </p:nvPr>
        </p:nvSpPr>
        <p:spPr>
          <a:xfrm>
            <a:off x="280599" y="4387607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7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894945" y="4867043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8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5143" y="438760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9" name="1/2 액자 28"/>
          <p:cNvSpPr/>
          <p:nvPr userDrawn="1"/>
        </p:nvSpPr>
        <p:spPr>
          <a:xfrm rot="8100000">
            <a:off x="755831" y="452244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30" name="텍스트 개체 틀 1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2" y="5346476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1" name="텍스트 개체 틀 154"/>
          <p:cNvSpPr>
            <a:spLocks noGrp="1"/>
          </p:cNvSpPr>
          <p:nvPr>
            <p:ph type="body" sz="quarter" idx="23" hasCustomPrompt="1"/>
          </p:nvPr>
        </p:nvSpPr>
        <p:spPr>
          <a:xfrm>
            <a:off x="887397" y="5346476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32" name="1/2 액자 31"/>
          <p:cNvSpPr/>
          <p:nvPr userDrawn="1"/>
        </p:nvSpPr>
        <p:spPr>
          <a:xfrm rot="8100000">
            <a:off x="748813" y="5478668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536722" y="923168"/>
            <a:ext cx="0" cy="5034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 userDrawn="1"/>
        </p:nvGrpSpPr>
        <p:grpSpPr>
          <a:xfrm>
            <a:off x="830294" y="1414783"/>
            <a:ext cx="856470" cy="856470"/>
            <a:chOff x="4242842" y="1575842"/>
            <a:chExt cx="3706316" cy="3706316"/>
          </a:xfrm>
        </p:grpSpPr>
        <p:sp>
          <p:nvSpPr>
            <p:cNvPr id="143" name="타원 14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타원 14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타원 14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6" name="타원 14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타원 146"/>
            <p:cNvSpPr/>
            <p:nvPr userDrawn="1"/>
          </p:nvSpPr>
          <p:spPr>
            <a:xfrm>
              <a:off x="4354550" y="1687550"/>
              <a:ext cx="3482899" cy="3482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8" name="제목 147"/>
          <p:cNvSpPr>
            <a:spLocks noGrp="1"/>
          </p:cNvSpPr>
          <p:nvPr>
            <p:ph type="title" hasCustomPrompt="1"/>
          </p:nvPr>
        </p:nvSpPr>
        <p:spPr>
          <a:xfrm>
            <a:off x="939621" y="1622457"/>
            <a:ext cx="642975" cy="441121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52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293287" y="294930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3" name="1/2 액자 152"/>
          <p:cNvSpPr/>
          <p:nvPr userDrawn="1"/>
        </p:nvSpPr>
        <p:spPr>
          <a:xfrm rot="8100000">
            <a:off x="768517" y="3084139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5" name="텍스트 개체 틀 154"/>
          <p:cNvSpPr>
            <a:spLocks noGrp="1"/>
          </p:cNvSpPr>
          <p:nvPr>
            <p:ph type="body" sz="quarter" idx="13" hasCustomPrompt="1"/>
          </p:nvPr>
        </p:nvSpPr>
        <p:spPr>
          <a:xfrm>
            <a:off x="909373" y="2949302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59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289058" y="3428738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60" name="1/2 액자 159"/>
          <p:cNvSpPr/>
          <p:nvPr userDrawn="1"/>
        </p:nvSpPr>
        <p:spPr>
          <a:xfrm rot="8100000">
            <a:off x="764288" y="356357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1" name="텍스트 개체 틀 154"/>
          <p:cNvSpPr>
            <a:spLocks noGrp="1"/>
          </p:cNvSpPr>
          <p:nvPr>
            <p:ph type="body" sz="quarter" idx="15" hasCustomPrompt="1"/>
          </p:nvPr>
        </p:nvSpPr>
        <p:spPr>
          <a:xfrm>
            <a:off x="905144" y="3428738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62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284829" y="3908174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63" name="1/2 액자 162"/>
          <p:cNvSpPr/>
          <p:nvPr userDrawn="1"/>
        </p:nvSpPr>
        <p:spPr>
          <a:xfrm rot="8100000">
            <a:off x="760059" y="4043011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164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0915" y="390817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6" name="텍스트 개체 틀 17"/>
          <p:cNvSpPr>
            <a:spLocks noGrp="1"/>
          </p:cNvSpPr>
          <p:nvPr>
            <p:ph type="body" sz="quarter" idx="21" hasCustomPrompt="1"/>
          </p:nvPr>
        </p:nvSpPr>
        <p:spPr>
          <a:xfrm>
            <a:off x="280599" y="4387607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8" name="텍스트 개체 틀 154"/>
          <p:cNvSpPr>
            <a:spLocks noGrp="1"/>
          </p:cNvSpPr>
          <p:nvPr>
            <p:ph type="body" sz="quarter" idx="17" hasCustomPrompt="1"/>
          </p:nvPr>
        </p:nvSpPr>
        <p:spPr>
          <a:xfrm>
            <a:off x="905143" y="4387607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9" name="1/2 액자 28"/>
          <p:cNvSpPr/>
          <p:nvPr userDrawn="1"/>
        </p:nvSpPr>
        <p:spPr>
          <a:xfrm rot="8100000">
            <a:off x="755831" y="4522445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22" hasCustomPrompt="1"/>
          </p:nvPr>
        </p:nvSpPr>
        <p:spPr>
          <a:xfrm>
            <a:off x="280599" y="5343829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4" name="1/2 액자 33"/>
          <p:cNvSpPr/>
          <p:nvPr userDrawn="1"/>
        </p:nvSpPr>
        <p:spPr>
          <a:xfrm rot="8100000">
            <a:off x="754687" y="5478667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텍스트 개체 틀 154"/>
          <p:cNvSpPr>
            <a:spLocks noGrp="1"/>
          </p:cNvSpPr>
          <p:nvPr>
            <p:ph type="body" sz="quarter" idx="19" hasCustomPrompt="1"/>
          </p:nvPr>
        </p:nvSpPr>
        <p:spPr>
          <a:xfrm>
            <a:off x="905142" y="5341752"/>
            <a:ext cx="1531275" cy="364169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buNone/>
              <a:defRPr sz="14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36" name="텍스트 개체 틀 154"/>
          <p:cNvSpPr>
            <a:spLocks noGrp="1"/>
          </p:cNvSpPr>
          <p:nvPr>
            <p:ph type="body" sz="quarter" idx="23" hasCustomPrompt="1"/>
          </p:nvPr>
        </p:nvSpPr>
        <p:spPr>
          <a:xfrm>
            <a:off x="906372" y="4867043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37" name="텍스트 개체 틀 17"/>
          <p:cNvSpPr>
            <a:spLocks noGrp="1"/>
          </p:cNvSpPr>
          <p:nvPr>
            <p:ph type="body" sz="quarter" idx="24" hasCustomPrompt="1"/>
          </p:nvPr>
        </p:nvSpPr>
        <p:spPr>
          <a:xfrm>
            <a:off x="280599" y="4867042"/>
            <a:ext cx="530025" cy="3641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ln>
                  <a:noFill/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38" name="1/2 액자 37"/>
          <p:cNvSpPr/>
          <p:nvPr userDrawn="1"/>
        </p:nvSpPr>
        <p:spPr>
          <a:xfrm rot="8100000">
            <a:off x="754687" y="5001880"/>
            <a:ext cx="94492" cy="94492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alpha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6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4F81-EA1A-4256-ACB2-466B9559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CE2AC-AED8-408C-B72B-98EC5765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76344-2CCE-4C09-99DC-5A231E0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77C86-EAD7-4A3A-BE1F-4977F337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63FE0-A3A3-4E78-B80A-32D71AEC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14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 userDrawn="1"/>
        </p:nvGrpSpPr>
        <p:grpSpPr>
          <a:xfrm>
            <a:off x="4242842" y="1575842"/>
            <a:ext cx="3706316" cy="3706316"/>
            <a:chOff x="4242842" y="1575842"/>
            <a:chExt cx="3706316" cy="3706316"/>
          </a:xfrm>
        </p:grpSpPr>
        <p:sp>
          <p:nvSpPr>
            <p:cNvPr id="3" name="타원 2"/>
            <p:cNvSpPr/>
            <p:nvPr userDrawn="1"/>
          </p:nvSpPr>
          <p:spPr>
            <a:xfrm>
              <a:off x="4242842" y="1575842"/>
              <a:ext cx="3706316" cy="370631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4542502" y="1798712"/>
              <a:ext cx="3386007" cy="33860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4383834" y="1596664"/>
              <a:ext cx="3289968" cy="32899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4358066" y="2063014"/>
              <a:ext cx="3094786" cy="309478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 userDrawn="1"/>
          </p:nvSpPr>
          <p:spPr>
            <a:xfrm>
              <a:off x="4354551" y="1687551"/>
              <a:ext cx="3482898" cy="34828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직선 연결선 7"/>
          <p:cNvCxnSpPr/>
          <p:nvPr userDrawn="1"/>
        </p:nvCxnSpPr>
        <p:spPr>
          <a:xfrm flipH="1">
            <a:off x="8386067" y="3429000"/>
            <a:ext cx="32643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550442" y="3429000"/>
            <a:ext cx="32643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4348458" y="2766219"/>
            <a:ext cx="3488991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567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B7BA5-246B-47A6-84E6-F5C27C4158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40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6BD0-08BD-476F-968D-782BF015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E21172-9CBF-46BB-A7BD-57074FAD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A0EF-9A80-479C-8CB8-7DD8DD0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5B45-2E16-497D-AAB1-720A9A6F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47ABE-466B-4F01-8927-FA48335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76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4F81-EA1A-4256-ACB2-466B9559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CE2AC-AED8-408C-B72B-98EC5765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76344-2CCE-4C09-99DC-5A231E0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77C86-EAD7-4A3A-BE1F-4977F337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63FE0-A3A3-4E78-B80A-32D71AEC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13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322A-7CA2-4119-8AC9-5AAD6A81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61F17-FCD2-4FD6-BDDF-8B398905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4E1D0-4253-406D-A074-E8C086A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1037E-6B1D-4635-9F6F-94AC7C49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8D657-0A98-4365-AFBC-63CF1099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7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F4A2-9987-4AF3-879F-62140927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A03AC-A586-452D-B5D3-A5D3FBF5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6E016-8E30-4849-BA1B-BF048479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51270-A68F-40CD-8FDE-EC328E03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BD9E8-4F4B-4236-8B05-45169AB0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08A22-96DC-47C2-BE5C-30FFBADF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2B67-D65C-440D-A1CA-7F02000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152C1-3B9A-4AFF-91B2-5A826B2D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6E387-D99F-4B81-BB94-2A4BA90D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40108-49DD-462A-BE7E-B5065DBE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44C3F-8B44-4288-9F0C-013C88A2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97551-7944-48A8-96B9-30BF745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96D4E-3BBD-472A-BAB3-FE450816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BF843F-6E2F-4E6E-A5BF-84FD5D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24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DA0-6B8C-4309-B739-1FA3EF7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8DE71-2E9D-4C3A-B4F5-ABD10E1B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E3971-206F-4D91-BB9F-2EDFE3A7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4D39-6A27-4E68-9D7B-BF7CB0B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9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7E3969-DD19-4E51-9D54-F7DFE202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EF1D79-DDFC-4923-A2A4-197FE0A8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35F3B-8499-40AE-8CC4-F01DC94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79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12A2-6FB1-42C8-827A-B5D38680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2BF0-5B04-4EA7-865A-82BDDB43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E176D-D06E-49F8-95F4-176180BE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E40F3-FDA8-4345-A91C-A5F774B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2B805-A553-47A3-92BC-39AD8951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327F9-B41A-4094-9F2C-01281D48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5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322A-7CA2-4119-8AC9-5AAD6A81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61F17-FCD2-4FD6-BDDF-8B398905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4E1D0-4253-406D-A074-E8C086A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1037E-6B1D-4635-9F6F-94AC7C49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8D657-0A98-4365-AFBC-63CF1099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80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F85A-4E74-4A41-B7E3-21205E0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54321-37C4-42D1-95E9-0D09C201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37F37-0E79-485F-8D4C-1286A811F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D92E-6E59-46C0-B745-6BA533F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162E-17FE-44F9-88DE-60EFD01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5EC9F-D160-4257-A4E5-9BF20A3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15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00BE-B5B6-4CD0-A486-F5494BC7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9330F-B592-467C-9EDE-74BAA30F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1865-4C37-4B1E-B771-6DBC2C9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7A57-48CC-4A4A-BD8D-1787706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47B9-621C-4E13-8752-820A7B0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5DA28-39C1-4BF0-A5CA-B4BDD9F89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C29D-4CC5-44BC-94C8-7AF9E907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769EF-B9CC-4CE2-BE3F-AAC73664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12FF-903B-4AA0-B9B6-167BEDD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08364-CDA2-4336-950B-AA3B23C6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74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6BD0-08BD-476F-968D-782BF015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E21172-9CBF-46BB-A7BD-57074FAD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A0EF-9A80-479C-8CB8-7DD8DD0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5B45-2E16-497D-AAB1-720A9A6F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47ABE-466B-4F01-8927-FA48335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90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4F81-EA1A-4256-ACB2-466B9559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CE2AC-AED8-408C-B72B-98EC5765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76344-2CCE-4C09-99DC-5A231E0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77C86-EAD7-4A3A-BE1F-4977F337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63FE0-A3A3-4E78-B80A-32D71AEC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6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322A-7CA2-4119-8AC9-5AAD6A81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61F17-FCD2-4FD6-BDDF-8B398905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4E1D0-4253-406D-A074-E8C086A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1037E-6B1D-4635-9F6F-94AC7C49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8D657-0A98-4365-AFBC-63CF1099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76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F4A2-9987-4AF3-879F-62140927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A03AC-A586-452D-B5D3-A5D3FBF5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6E016-8E30-4849-BA1B-BF048479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51270-A68F-40CD-8FDE-EC328E03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BD9E8-4F4B-4236-8B05-45169AB0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08A22-96DC-47C2-BE5C-30FFBADF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651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2B67-D65C-440D-A1CA-7F02000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152C1-3B9A-4AFF-91B2-5A826B2D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6E387-D99F-4B81-BB94-2A4BA90D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40108-49DD-462A-BE7E-B5065DBE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44C3F-8B44-4288-9F0C-013C88A2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97551-7944-48A8-96B9-30BF745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96D4E-3BBD-472A-BAB3-FE450816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BF843F-6E2F-4E6E-A5BF-84FD5D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DA0-6B8C-4309-B739-1FA3EF7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8DE71-2E9D-4C3A-B4F5-ABD10E1B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E3971-206F-4D91-BB9F-2EDFE3A7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4D39-6A27-4E68-9D7B-BF7CB0B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900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7E3969-DD19-4E51-9D54-F7DFE202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EF1D79-DDFC-4923-A2A4-197FE0A8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35F3B-8499-40AE-8CC4-F01DC94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F4A2-9987-4AF3-879F-62140927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A03AC-A586-452D-B5D3-A5D3FBF5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6E016-8E30-4849-BA1B-BF048479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51270-A68F-40CD-8FDE-EC328E03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BD9E8-4F4B-4236-8B05-45169AB0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08A22-96DC-47C2-BE5C-30FFBADF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147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12A2-6FB1-42C8-827A-B5D38680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2BF0-5B04-4EA7-865A-82BDDB43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E176D-D06E-49F8-95F4-176180BE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E40F3-FDA8-4345-A91C-A5F774B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2B805-A553-47A3-92BC-39AD8951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327F9-B41A-4094-9F2C-01281D48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91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F85A-4E74-4A41-B7E3-21205E0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54321-37C4-42D1-95E9-0D09C201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37F37-0E79-485F-8D4C-1286A811F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D92E-6E59-46C0-B745-6BA533F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162E-17FE-44F9-88DE-60EFD01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5EC9F-D160-4257-A4E5-9BF20A3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343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00BE-B5B6-4CD0-A486-F5494BC7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9330F-B592-467C-9EDE-74BAA30F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1865-4C37-4B1E-B771-6DBC2C9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7A57-48CC-4A4A-BD8D-1787706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47B9-621C-4E13-8752-820A7B0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58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5DA28-39C1-4BF0-A5CA-B4BDD9F89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C29D-4CC5-44BC-94C8-7AF9E907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769EF-B9CC-4CE2-BE3F-AAC73664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12FF-903B-4AA0-B9B6-167BEDD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08364-CDA2-4336-950B-AA3B23C6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1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2B67-D65C-440D-A1CA-7F02000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152C1-3B9A-4AFF-91B2-5A826B2D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6E387-D99F-4B81-BB94-2A4BA90D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40108-49DD-462A-BE7E-B5065DBE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44C3F-8B44-4288-9F0C-013C88A2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97551-7944-48A8-96B9-30BF745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96D4E-3BBD-472A-BAB3-FE450816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BF843F-6E2F-4E6E-A5BF-84FD5D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3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DA0-6B8C-4309-B739-1FA3EF7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8DE71-2E9D-4C3A-B4F5-ABD10E1B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E3971-206F-4D91-BB9F-2EDFE3A7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4D39-6A27-4E68-9D7B-BF7CB0B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7E3969-DD19-4E51-9D54-F7DFE202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EF1D79-DDFC-4923-A2A4-197FE0A8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35F3B-8499-40AE-8CC4-F01DC94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8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12A2-6FB1-42C8-827A-B5D38680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2BF0-5B04-4EA7-865A-82BDDB43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E176D-D06E-49F8-95F4-176180BE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E40F3-FDA8-4345-A91C-A5F774B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2B805-A553-47A3-92BC-39AD8951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327F9-B41A-4094-9F2C-01281D48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F85A-4E74-4A41-B7E3-21205E0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54321-37C4-42D1-95E9-0D09C201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37F37-0E79-485F-8D4C-1286A811F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D92E-6E59-46C0-B745-6BA533F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162E-17FE-44F9-88DE-60EFD01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5EC9F-D160-4257-A4E5-9BF20A3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3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9F91D-FB5D-4338-AEAE-70406C3E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C732A-1E4A-4DE5-B7B6-3DFFFED2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C9294-75B2-4F37-BD86-FF35AB105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ED48-A867-411C-9043-081329D99E75}" type="datetimeFigureOut">
              <a:rPr lang="ko-KR" altLang="en-US" smtClean="0"/>
              <a:pPr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4229-946C-4D3A-B13C-3800B7AF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C7A7-CABA-4521-9E41-F68B70072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8C8C-AE76-44D9-8312-9757B3343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7BA5-246B-47A6-84E6-F5C27C4158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31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9F91D-FB5D-4338-AEAE-70406C3E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C732A-1E4A-4DE5-B7B6-3DFFFED2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C9294-75B2-4F37-BD86-FF35AB105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4229-946C-4D3A-B13C-3800B7AF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C7A7-CABA-4521-9E41-F68B70072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4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9F91D-FB5D-4338-AEAE-70406C3E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C732A-1E4A-4DE5-B7B6-3DFFFED2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C9294-75B2-4F37-BD86-FF35AB105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ED48-A867-411C-9043-081329D99E7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4229-946C-4D3A-B13C-3800B7AF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C7A7-CABA-4521-9E41-F68B70072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8C8C-AE76-44D9-8312-9757B33435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0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6221" y="2920855"/>
            <a:ext cx="4344972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>
                <a:solidFill>
                  <a:schemeClr val="bg1"/>
                </a:solidFill>
                <a:latin typeface="+mj-ea"/>
                <a:ea typeface="+mj-ea"/>
              </a:rPr>
              <a:t>CCIT </a:t>
            </a:r>
            <a:r>
              <a:rPr lang="ko-KR" altLang="en-US" sz="5000" b="1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endParaRPr lang="en-US" altLang="ko-KR" sz="5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403406" y="4128743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46124" y="4489104"/>
            <a:ext cx="3053230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 lang="ko-KR" altLang="en-US"/>
            </a:pP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  학 과   : 정보통신학과</a:t>
            </a:r>
            <a:endParaRPr lang="en-US" altLang="ko-KR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lvl="0">
              <a:lnSpc>
                <a:spcPct val="200000"/>
              </a:lnSpc>
              <a:defRPr lang="ko-KR" altLang="en-US"/>
            </a:pP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: SMART FARM</a:t>
            </a: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[BOM List]</a:t>
            </a:r>
            <a:r>
              <a:rPr lang="ko-KR" altLang="en-US" sz="3200" b="1" dirty="0"/>
              <a:t>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2"/>
          <a:stretch/>
        </p:blipFill>
        <p:spPr>
          <a:xfrm>
            <a:off x="77638" y="1438010"/>
            <a:ext cx="12036724" cy="49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회로도 </a:t>
            </a: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2237" y="1602135"/>
            <a:ext cx="10177131" cy="47082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64638" y="2266757"/>
            <a:ext cx="1124730" cy="276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수온온도센서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1329" y="1787357"/>
            <a:ext cx="1883081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WiFi</a:t>
            </a:r>
            <a:r>
              <a:rPr lang="ko-KR" altLang="en-US" sz="1200" b="1"/>
              <a:t>모듈</a:t>
            </a:r>
            <a:r>
              <a:rPr lang="en-US" altLang="ko-KR" sz="1200" b="1"/>
              <a:t> ESP8266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164638" y="3345002"/>
            <a:ext cx="1124730" cy="276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온습도센서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20663" y="2035925"/>
            <a:ext cx="1124730" cy="276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토양수분센서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2237" y="4430772"/>
            <a:ext cx="1124730" cy="276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외부전압</a:t>
            </a:r>
            <a:endParaRPr lang="ko-KR" alt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91575" y="6137930"/>
            <a:ext cx="1124730" cy="27699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DC</a:t>
            </a:r>
            <a:r>
              <a:rPr lang="ko-KR" altLang="en-US" sz="1200" b="1" dirty="0"/>
              <a:t>모터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212928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1048103"/>
            <a:ext cx="8982074" cy="5533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순서도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5439" y="1201129"/>
            <a:ext cx="2717211" cy="4001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H/W </a:t>
            </a:r>
            <a:r>
              <a:rPr lang="en-US" altLang="ko-KR" sz="2000" b="1" dirty="0"/>
              <a:t>---&gt; APP</a:t>
            </a:r>
            <a:endParaRPr lang="ko-KR" altLang="en-US" sz="2000" b="1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79985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3" y="1048103"/>
            <a:ext cx="8177213" cy="570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순서도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240" y="1211289"/>
            <a:ext cx="2647270" cy="4001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 </a:t>
            </a:r>
            <a:r>
              <a:rPr lang="en-US" altLang="ko-KR" sz="2000" b="1" dirty="0"/>
              <a:t>---&gt; H/W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241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전체 구성도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0" y="2586673"/>
            <a:ext cx="4608512" cy="317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그림 38" descr="EMB00003a007f9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64085" y="4384917"/>
            <a:ext cx="48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 descr="EMB00003a007f9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85" y="1988840"/>
            <a:ext cx="48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91477" y="1347166"/>
            <a:ext cx="2976331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어항 외관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10880" y="1347166"/>
            <a:ext cx="2976331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화분 외관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349586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 </a:t>
            </a:r>
            <a:r>
              <a:rPr lang="ko-KR" altLang="en-US" sz="3200" b="1" dirty="0"/>
              <a:t>화분 </a:t>
            </a:r>
            <a:r>
              <a:rPr lang="en-US" altLang="ko-KR" sz="3200" b="1" dirty="0"/>
              <a:t>]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CAD</a:t>
            </a:r>
            <a:endParaRPr lang="ko-KR" altLang="en-US" sz="3200" b="1" dirty="0"/>
          </a:p>
        </p:txBody>
      </p:sp>
      <p:pic>
        <p:nvPicPr>
          <p:cNvPr id="9" name="그림 8" descr="EMB00003a007f8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85" y="3817556"/>
            <a:ext cx="480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8979475" y="1170649"/>
            <a:ext cx="2954036" cy="4001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전체 </a:t>
            </a:r>
            <a:r>
              <a:rPr lang="en-US" altLang="ko-KR" sz="2000" b="1" dirty="0"/>
              <a:t>BODY</a:t>
            </a:r>
            <a:endParaRPr lang="ko-KR" altLang="en-US" sz="2000" b="1" dirty="0"/>
          </a:p>
        </p:txBody>
      </p:sp>
      <p:pic>
        <p:nvPicPr>
          <p:cNvPr id="12" name="그림 11" descr="EMB00003a007f8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0" b="16296"/>
          <a:stretch/>
        </p:blipFill>
        <p:spPr bwMode="auto">
          <a:xfrm rot="10800000">
            <a:off x="6362961" y="1840191"/>
            <a:ext cx="4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EMB00003a007f8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3939" y="1859313"/>
            <a:ext cx="4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/>
          <p:nvPr/>
        </p:nvPicPr>
        <p:blipFill>
          <a:blip r:embed="rId6"/>
          <a:stretch>
            <a:fillRect/>
          </a:stretch>
        </p:blipFill>
        <p:spPr>
          <a:xfrm>
            <a:off x="6561844" y="3817556"/>
            <a:ext cx="4608512" cy="200859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007435" y="4975450"/>
            <a:ext cx="1440160" cy="1155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447595" y="5229200"/>
            <a:ext cx="3840427" cy="3448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61844" y="5977504"/>
            <a:ext cx="4608512" cy="30777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수온온도센서</a:t>
            </a:r>
            <a:r>
              <a:rPr lang="en-US" altLang="ko-KR" sz="1400" dirty="0"/>
              <a:t>, </a:t>
            </a:r>
            <a:r>
              <a:rPr lang="ko-KR" altLang="en-US" sz="1400" dirty="0"/>
              <a:t>토양수분센서</a:t>
            </a:r>
            <a:r>
              <a:rPr lang="en-US" altLang="ko-KR" sz="1400" dirty="0"/>
              <a:t>, </a:t>
            </a:r>
            <a:r>
              <a:rPr lang="ko-KR" altLang="en-US" sz="1400" dirty="0"/>
              <a:t>온도센서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75365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EMB00003a007f8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7" b="26407"/>
          <a:stretch/>
        </p:blipFill>
        <p:spPr bwMode="auto">
          <a:xfrm rot="10800000">
            <a:off x="783939" y="1916571"/>
            <a:ext cx="4800000" cy="1260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 </a:t>
            </a:r>
            <a:r>
              <a:rPr lang="ko-KR" altLang="en-US" sz="3200" b="1" dirty="0"/>
              <a:t>화분 </a:t>
            </a:r>
            <a:r>
              <a:rPr lang="en-US" altLang="ko-KR" sz="3200" b="1" dirty="0"/>
              <a:t>]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CAD</a:t>
            </a:r>
            <a:endParaRPr lang="ko-KR" alt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998615" y="1190969"/>
            <a:ext cx="2954036" cy="4001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틀 </a:t>
            </a:r>
            <a:r>
              <a:rPr lang="en-US" altLang="ko-KR" sz="2000" b="1" dirty="0"/>
              <a:t>BODY</a:t>
            </a:r>
            <a:endParaRPr lang="ko-KR" altLang="en-US" sz="2000" b="1" dirty="0"/>
          </a:p>
        </p:txBody>
      </p:sp>
      <p:pic>
        <p:nvPicPr>
          <p:cNvPr id="14" name="그림 13" descr="EMB00003a007f8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7" b="26673"/>
          <a:stretch/>
        </p:blipFill>
        <p:spPr bwMode="auto">
          <a:xfrm rot="10800000">
            <a:off x="6362961" y="1916571"/>
            <a:ext cx="4800000" cy="126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 descr="EMB00003a007f8a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961" y="3817556"/>
            <a:ext cx="480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 descr="EMB00003a007f8c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0" y="3817556"/>
            <a:ext cx="480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367732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EMB00003a007f8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9" y="1916571"/>
            <a:ext cx="4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EMB00003a007f8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89" y="1916571"/>
            <a:ext cx="4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EMB00003a007f8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02961" y="2679526"/>
            <a:ext cx="2520000" cy="4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EMB00003a007f8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9" y="3819526"/>
            <a:ext cx="480000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 </a:t>
            </a:r>
            <a:r>
              <a:rPr lang="ko-KR" altLang="en-US" sz="3200" b="1" dirty="0"/>
              <a:t>화분 </a:t>
            </a:r>
            <a:r>
              <a:rPr lang="en-US" altLang="ko-KR" sz="3200" b="1" dirty="0"/>
              <a:t>]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CAD</a:t>
            </a:r>
            <a:endParaRPr lang="ko-KR" alt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86741" y="1213538"/>
            <a:ext cx="4465910" cy="40011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센서 및 먹이 급여기 뚜껑 </a:t>
            </a:r>
            <a:r>
              <a:rPr lang="en-US" altLang="ko-KR" sz="2000" b="1" dirty="0"/>
              <a:t>BODY</a:t>
            </a:r>
            <a:endParaRPr lang="ko-KR" altLang="en-US" sz="2000" b="1" dirty="0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113507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 </a:t>
            </a:r>
            <a:r>
              <a:rPr lang="ko-KR" altLang="en-US" sz="3200" b="1" dirty="0"/>
              <a:t>전체 모습 </a:t>
            </a:r>
            <a:r>
              <a:rPr lang="en-US" altLang="ko-KR" sz="3200" b="1" dirty="0"/>
              <a:t>]</a:t>
            </a:r>
            <a:r>
              <a:rPr lang="ko-KR" altLang="en-US" sz="3200" b="1" dirty="0"/>
              <a:t>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3" y="2255757"/>
            <a:ext cx="369345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9" y="2265340"/>
            <a:ext cx="370522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21" y="2265340"/>
            <a:ext cx="368128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25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</a:t>
            </a:r>
            <a:r>
              <a:rPr lang="ko-KR" altLang="en-US" sz="3200" b="1" dirty="0"/>
              <a:t>데이터 수신</a:t>
            </a:r>
            <a:r>
              <a:rPr lang="en-US" altLang="ko-KR" sz="3200" b="1" dirty="0"/>
              <a:t>]</a:t>
            </a:r>
            <a:endParaRPr lang="ko-KR" alt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84286" y="1464076"/>
            <a:ext cx="5581799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센서 값</a:t>
            </a:r>
            <a:r>
              <a:rPr lang="en-US" altLang="ko-KR" b="1" dirty="0"/>
              <a:t>-&gt;</a:t>
            </a:r>
            <a:r>
              <a:rPr lang="ko-KR" altLang="en-US" b="1"/>
              <a:t>시리얼 모니터</a:t>
            </a:r>
            <a:r>
              <a:rPr lang="en-US" altLang="ko-KR" b="1" dirty="0"/>
              <a:t>, APP</a:t>
            </a:r>
            <a:r>
              <a:rPr lang="ko-KR" altLang="en-US" b="1"/>
              <a:t> 확인</a:t>
            </a:r>
            <a:endParaRPr lang="ko-KR" altLang="en-US" b="1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680" t="7115" r="13280" b="17885"/>
          <a:stretch/>
        </p:blipFill>
        <p:spPr>
          <a:xfrm>
            <a:off x="239350" y="1998132"/>
            <a:ext cx="7733075" cy="41550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3826" y="1747682"/>
            <a:ext cx="35688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latin typeface="+mj-ea"/>
                <a:ea typeface="+mj-ea"/>
                <a:sym typeface="Wingdings" pitchFamily="2" charset="2"/>
              </a:rPr>
              <a:t> </a:t>
            </a:r>
            <a:r>
              <a:rPr lang="ko-KR" altLang="en-US" sz="1400" b="1" dirty="0">
                <a:latin typeface="+mj-ea"/>
                <a:ea typeface="+mj-ea"/>
              </a:rPr>
              <a:t>온      도</a:t>
            </a:r>
            <a:r>
              <a:rPr lang="ko-KR" altLang="en-US" sz="1400" dirty="0">
                <a:latin typeface="+mj-ea"/>
                <a:ea typeface="+mj-ea"/>
              </a:rPr>
              <a:t>  </a:t>
            </a:r>
            <a:r>
              <a:rPr lang="en-US" altLang="ko-KR" sz="1400" dirty="0">
                <a:latin typeface="+mj-ea"/>
                <a:ea typeface="+mj-ea"/>
              </a:rPr>
              <a:t>:    24</a:t>
            </a:r>
          </a:p>
          <a:p>
            <a:pPr marL="285750" indent="-285750">
              <a:lnSpc>
                <a:spcPct val="250000"/>
              </a:lnSpc>
              <a:buFont typeface="Wingdings"/>
              <a:buChar char="à"/>
            </a:pPr>
            <a:r>
              <a:rPr lang="ko-KR" altLang="en-US" sz="1400" b="1" dirty="0" err="1">
                <a:latin typeface="+mj-ea"/>
                <a:ea typeface="+mj-ea"/>
              </a:rPr>
              <a:t>습</a:t>
            </a:r>
            <a:r>
              <a:rPr lang="ko-KR" altLang="en-US" sz="1400" b="1" dirty="0">
                <a:latin typeface="+mj-ea"/>
                <a:ea typeface="+mj-ea"/>
              </a:rPr>
              <a:t>     도  </a:t>
            </a:r>
            <a:r>
              <a:rPr lang="en-US" altLang="ko-KR" sz="1400" dirty="0">
                <a:latin typeface="+mj-ea"/>
                <a:ea typeface="+mj-ea"/>
              </a:rPr>
              <a:t>:    30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+mj-ea"/>
                <a:ea typeface="+mj-ea"/>
                <a:sym typeface="Wingdings" pitchFamily="2" charset="2"/>
              </a:rPr>
              <a:t> </a:t>
            </a:r>
            <a:r>
              <a:rPr lang="ko-KR" altLang="en-US" sz="1400" b="1" dirty="0">
                <a:latin typeface="+mj-ea"/>
                <a:ea typeface="+mj-ea"/>
              </a:rPr>
              <a:t>수</a:t>
            </a:r>
            <a:r>
              <a:rPr lang="en-US" altLang="ko-KR" sz="1400" b="1" dirty="0">
                <a:latin typeface="+mj-ea"/>
                <a:ea typeface="+mj-ea"/>
              </a:rPr>
              <a:t>     </a:t>
            </a:r>
            <a:r>
              <a:rPr lang="ko-KR" altLang="en-US" sz="1400" b="1" dirty="0">
                <a:latin typeface="+mj-ea"/>
                <a:ea typeface="+mj-ea"/>
              </a:rPr>
              <a:t> 온  </a:t>
            </a:r>
            <a:r>
              <a:rPr lang="en-US" altLang="ko-KR" sz="1400" dirty="0">
                <a:latin typeface="+mj-ea"/>
                <a:ea typeface="+mj-ea"/>
              </a:rPr>
              <a:t>:  -127  </a:t>
            </a:r>
            <a:r>
              <a:rPr lang="en-US" altLang="ko-KR" sz="1050" dirty="0">
                <a:latin typeface="+mj-ea"/>
                <a:ea typeface="+mj-ea"/>
              </a:rPr>
              <a:t>(</a:t>
            </a:r>
            <a:r>
              <a:rPr lang="ko-KR" altLang="en-US" sz="1050" dirty="0">
                <a:latin typeface="+mj-ea"/>
                <a:ea typeface="+mj-ea"/>
              </a:rPr>
              <a:t>센서가 외부에 있을 경우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+mj-ea"/>
                <a:ea typeface="+mj-ea"/>
                <a:sym typeface="Wingdings" pitchFamily="2" charset="2"/>
              </a:rPr>
              <a:t> </a:t>
            </a:r>
            <a:r>
              <a:rPr lang="ko-KR" altLang="en-US" sz="1400" b="1" dirty="0">
                <a:latin typeface="+mj-ea"/>
                <a:ea typeface="+mj-ea"/>
              </a:rPr>
              <a:t>토양수분</a:t>
            </a:r>
            <a:r>
              <a:rPr lang="ko-KR" altLang="en-US" sz="1400" dirty="0">
                <a:latin typeface="+mj-ea"/>
                <a:ea typeface="+mj-ea"/>
              </a:rPr>
              <a:t>  </a:t>
            </a:r>
            <a:r>
              <a:rPr lang="en-US" altLang="ko-KR" sz="1400" dirty="0">
                <a:latin typeface="+mj-ea"/>
                <a:ea typeface="+mj-ea"/>
              </a:rPr>
              <a:t>:   1024 </a:t>
            </a:r>
            <a:r>
              <a:rPr lang="en-US" altLang="ko-KR" sz="1050" dirty="0">
                <a:latin typeface="+mj-ea"/>
                <a:ea typeface="+mj-ea"/>
              </a:rPr>
              <a:t>(</a:t>
            </a:r>
            <a:r>
              <a:rPr lang="ko-KR" altLang="en-US" sz="1050" dirty="0">
                <a:latin typeface="+mj-ea"/>
                <a:ea typeface="+mj-ea"/>
              </a:rPr>
              <a:t>최소</a:t>
            </a:r>
            <a:r>
              <a:rPr lang="en-US" altLang="ko-KR" sz="1050" dirty="0">
                <a:latin typeface="+mj-ea"/>
                <a:ea typeface="+mj-ea"/>
              </a:rPr>
              <a:t>: 0 / </a:t>
            </a:r>
            <a:r>
              <a:rPr lang="ko-KR" altLang="en-US" sz="1050" dirty="0">
                <a:latin typeface="+mj-ea"/>
                <a:ea typeface="+mj-ea"/>
              </a:rPr>
              <a:t>최대</a:t>
            </a:r>
            <a:r>
              <a:rPr lang="en-US" altLang="ko-KR" sz="1050" dirty="0">
                <a:latin typeface="+mj-ea"/>
                <a:ea typeface="+mj-ea"/>
              </a:rPr>
              <a:t>:1024)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41343" y="2007655"/>
            <a:ext cx="45719" cy="545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2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6322" y="1473285"/>
            <a:ext cx="2128792" cy="8520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>
                <a:latin typeface="+mj-ea"/>
                <a:ea typeface="+mj-ea"/>
              </a:rPr>
              <a:t>INDEX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94777-0074-48F1-881A-1FC815A2D8E6}"/>
              </a:ext>
            </a:extLst>
          </p:cNvPr>
          <p:cNvGrpSpPr/>
          <p:nvPr/>
        </p:nvGrpSpPr>
        <p:grpSpPr>
          <a:xfrm>
            <a:off x="2025861" y="2896716"/>
            <a:ext cx="1925590" cy="461665"/>
            <a:chOff x="2025861" y="2896716"/>
            <a:chExt cx="192559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2025861" y="2896716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24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19273" y="2956522"/>
              <a:ext cx="163217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개요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03CBB6-AD03-4D14-B5DD-6EC30FA719D9}"/>
              </a:ext>
            </a:extLst>
          </p:cNvPr>
          <p:cNvGrpSpPr/>
          <p:nvPr/>
        </p:nvGrpSpPr>
        <p:grpSpPr>
          <a:xfrm>
            <a:off x="1985221" y="5308638"/>
            <a:ext cx="2031388" cy="447575"/>
            <a:chOff x="1985221" y="5344748"/>
            <a:chExt cx="2031388" cy="447575"/>
          </a:xfrm>
        </p:grpSpPr>
        <p:sp>
          <p:nvSpPr>
            <p:cNvPr id="12" name="TextBox 11"/>
            <p:cNvSpPr txBox="1"/>
            <p:nvPr/>
          </p:nvSpPr>
          <p:spPr>
            <a:xfrm>
              <a:off x="1985221" y="5344748"/>
              <a:ext cx="354584" cy="4475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24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8633" y="5404554"/>
              <a:ext cx="173797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–</a:t>
              </a: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서버</a:t>
              </a:r>
            </a:p>
          </p:txBody>
        </p:sp>
      </p:grpSp>
      <p:cxnSp>
        <p:nvCxnSpPr>
          <p:cNvPr id="14" name="직선 연결선 13"/>
          <p:cNvCxnSpPr/>
          <p:nvPr/>
        </p:nvCxnSpPr>
        <p:spPr>
          <a:xfrm flipH="1">
            <a:off x="1999735" y="2451914"/>
            <a:ext cx="84287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51FB6C-9844-4326-963E-E75917E126AE}"/>
              </a:ext>
            </a:extLst>
          </p:cNvPr>
          <p:cNvGrpSpPr/>
          <p:nvPr/>
        </p:nvGrpSpPr>
        <p:grpSpPr>
          <a:xfrm>
            <a:off x="2025861" y="3502632"/>
            <a:ext cx="1853454" cy="449923"/>
            <a:chOff x="2025861" y="3518827"/>
            <a:chExt cx="1853454" cy="449923"/>
          </a:xfrm>
        </p:grpSpPr>
        <p:sp>
          <p:nvSpPr>
            <p:cNvPr id="15" name="TextBox 14"/>
            <p:cNvSpPr txBox="1"/>
            <p:nvPr/>
          </p:nvSpPr>
          <p:spPr>
            <a:xfrm>
              <a:off x="2025861" y="3518827"/>
              <a:ext cx="354584" cy="4499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24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19273" y="3578633"/>
              <a:ext cx="156004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구성</a:t>
              </a:r>
              <a:endParaRPr lang="en-US" altLang="ko-KR" sz="16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44C638-18CA-4658-982D-FBCBA8FBE1F1}"/>
              </a:ext>
            </a:extLst>
          </p:cNvPr>
          <p:cNvGrpSpPr/>
          <p:nvPr/>
        </p:nvGrpSpPr>
        <p:grpSpPr>
          <a:xfrm>
            <a:off x="2005540" y="4096806"/>
            <a:ext cx="3236846" cy="461665"/>
            <a:chOff x="2005540" y="4141629"/>
            <a:chExt cx="3236846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005540" y="4141629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24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8952" y="4201435"/>
              <a:ext cx="294343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센서 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하드웨어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35B241-4104-4ECF-9F82-CBEB9D6BAB51}"/>
              </a:ext>
            </a:extLst>
          </p:cNvPr>
          <p:cNvGrpSpPr/>
          <p:nvPr/>
        </p:nvGrpSpPr>
        <p:grpSpPr>
          <a:xfrm>
            <a:off x="2005540" y="4702722"/>
            <a:ext cx="2061845" cy="461665"/>
            <a:chOff x="2005540" y="4763740"/>
            <a:chExt cx="2061845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2005540" y="4763740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24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98952" y="4823546"/>
              <a:ext cx="176843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–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APP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85BFD5-6060-4A91-A7AE-F18D8F23716B}"/>
              </a:ext>
            </a:extLst>
          </p:cNvPr>
          <p:cNvGrpSpPr/>
          <p:nvPr/>
        </p:nvGrpSpPr>
        <p:grpSpPr>
          <a:xfrm>
            <a:off x="1974426" y="5900463"/>
            <a:ext cx="2996396" cy="461665"/>
            <a:chOff x="1974426" y="5900463"/>
            <a:chExt cx="2996396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974426" y="5900463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24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7838" y="5960269"/>
              <a:ext cx="270298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스마트 팜 </a:t>
              </a:r>
              <a:r>
                <a:rPr lang="en-US" altLang="ko-KR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–</a:t>
              </a:r>
              <a:r>
                <a:rPr lang="ko-KR" altLang="en-US" sz="1600" dirty="0">
                  <a:ln w="952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향후 개발 목표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5381" y="1554850"/>
            <a:ext cx="14931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>
              <a:defRPr lang="ko-KR" altLang="en-US"/>
            </a:pPr>
            <a:r>
              <a:rPr lang="en-US" altLang="ko-KR" b="1" dirty="0">
                <a:solidFill>
                  <a:srgbClr val="FFC000"/>
                </a:solidFill>
                <a:latin typeface="맑은 고딕"/>
                <a:ea typeface="맑은 고딕"/>
              </a:rPr>
              <a:t>App</a:t>
            </a:r>
            <a:endParaRPr lang="ko-KR" altLang="en-US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F4FB0D-E023-4F16-A21D-30CAA74F87E3}"/>
              </a:ext>
            </a:extLst>
          </p:cNvPr>
          <p:cNvGrpSpPr/>
          <p:nvPr/>
        </p:nvGrpSpPr>
        <p:grpSpPr>
          <a:xfrm>
            <a:off x="2025861" y="2896716"/>
            <a:ext cx="2834492" cy="461665"/>
            <a:chOff x="2025861" y="2896716"/>
            <a:chExt cx="2834492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2025861" y="2896716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1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19273" y="2956522"/>
              <a:ext cx="254108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개발 목적 및 역할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09AB1A-F422-4EC8-A9D5-9CDCC46F4F85}"/>
              </a:ext>
            </a:extLst>
          </p:cNvPr>
          <p:cNvGrpSpPr/>
          <p:nvPr/>
        </p:nvGrpSpPr>
        <p:grpSpPr>
          <a:xfrm>
            <a:off x="1985221" y="5262338"/>
            <a:ext cx="2412903" cy="447575"/>
            <a:chOff x="1985221" y="5344748"/>
            <a:chExt cx="2412903" cy="447575"/>
          </a:xfrm>
        </p:grpSpPr>
        <p:sp>
          <p:nvSpPr>
            <p:cNvPr id="12" name="TextBox 11"/>
            <p:cNvSpPr txBox="1"/>
            <p:nvPr/>
          </p:nvSpPr>
          <p:spPr>
            <a:xfrm>
              <a:off x="1985221" y="5344748"/>
              <a:ext cx="354584" cy="4475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5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8633" y="5404554"/>
              <a:ext cx="211949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데이터 송수신</a:t>
              </a:r>
            </a:p>
          </p:txBody>
        </p:sp>
      </p:grpSp>
      <p:cxnSp>
        <p:nvCxnSpPr>
          <p:cNvPr id="14" name="직선 연결선 13"/>
          <p:cNvCxnSpPr/>
          <p:nvPr/>
        </p:nvCxnSpPr>
        <p:spPr>
          <a:xfrm flipH="1">
            <a:off x="1999735" y="2451914"/>
            <a:ext cx="84287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5EC903-2F2C-4894-9453-483D0FFB8019}"/>
              </a:ext>
            </a:extLst>
          </p:cNvPr>
          <p:cNvGrpSpPr/>
          <p:nvPr/>
        </p:nvGrpSpPr>
        <p:grpSpPr>
          <a:xfrm>
            <a:off x="2025861" y="3491057"/>
            <a:ext cx="1909560" cy="449923"/>
            <a:chOff x="2025861" y="3518827"/>
            <a:chExt cx="1909560" cy="449923"/>
          </a:xfrm>
        </p:grpSpPr>
        <p:sp>
          <p:nvSpPr>
            <p:cNvPr id="15" name="TextBox 14"/>
            <p:cNvSpPr txBox="1"/>
            <p:nvPr/>
          </p:nvSpPr>
          <p:spPr>
            <a:xfrm>
              <a:off x="2025861" y="3518827"/>
              <a:ext cx="354584" cy="4499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2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19273" y="3578633"/>
              <a:ext cx="161614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-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개발환경</a:t>
              </a:r>
              <a:endParaRPr lang="en-US" altLang="ko-KR" sz="16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9BA3DD-7545-43C3-9860-BE8D24D7910B}"/>
              </a:ext>
            </a:extLst>
          </p:cNvPr>
          <p:cNvGrpSpPr/>
          <p:nvPr/>
        </p:nvGrpSpPr>
        <p:grpSpPr>
          <a:xfrm>
            <a:off x="2005540" y="4073656"/>
            <a:ext cx="2412903" cy="461665"/>
            <a:chOff x="2005540" y="4141629"/>
            <a:chExt cx="2412903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005540" y="4141629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3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8952" y="4201435"/>
              <a:ext cx="211949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통신 프로토콜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C162E2-3D66-4E84-A5ED-6AFD56352973}"/>
              </a:ext>
            </a:extLst>
          </p:cNvPr>
          <p:cNvGrpSpPr/>
          <p:nvPr/>
        </p:nvGrpSpPr>
        <p:grpSpPr>
          <a:xfrm>
            <a:off x="2005540" y="4667997"/>
            <a:ext cx="2275045" cy="461665"/>
            <a:chOff x="2005540" y="4763740"/>
            <a:chExt cx="2275045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2005540" y="4763740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4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98952" y="4823546"/>
              <a:ext cx="198163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화면 구성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UI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9D5CB-31BB-477C-8DCC-2DCAC24734CB}"/>
              </a:ext>
            </a:extLst>
          </p:cNvPr>
          <p:cNvGrpSpPr/>
          <p:nvPr/>
        </p:nvGrpSpPr>
        <p:grpSpPr>
          <a:xfrm>
            <a:off x="1974426" y="5842588"/>
            <a:ext cx="2002534" cy="461665"/>
            <a:chOff x="1974426" y="5842588"/>
            <a:chExt cx="2002534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974426" y="5842588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6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7838" y="5902394"/>
              <a:ext cx="170912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App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센서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750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467306" y="2353925"/>
            <a:ext cx="622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>
                <a:solidFill>
                  <a:srgbClr val="FF0000"/>
                </a:solidFill>
              </a:rPr>
              <a:t>실시간</a:t>
            </a:r>
            <a:r>
              <a:rPr lang="ko-KR" altLang="en-US" sz="2400" b="1" dirty="0"/>
              <a:t>으로 센서의 데이터 값들을 확인</a:t>
            </a:r>
            <a:endParaRPr lang="en-US" altLang="ko-KR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285" y="3784612"/>
            <a:ext cx="704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/>
              <a:t>생육환경에 적합하지 않으면 사용자에게 </a:t>
            </a:r>
            <a:r>
              <a:rPr lang="ko-KR" altLang="en-US" sz="2400" b="1" dirty="0">
                <a:solidFill>
                  <a:srgbClr val="FF0000"/>
                </a:solidFill>
              </a:rPr>
              <a:t>알림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9284" y="5215300"/>
            <a:ext cx="737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/>
              <a:t>스마트 폰 원격 제어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각종 센서에 의한 </a:t>
            </a:r>
            <a:r>
              <a:rPr lang="ko-KR" altLang="en-US" sz="2400" b="1" dirty="0">
                <a:solidFill>
                  <a:srgbClr val="FF0000"/>
                </a:solidFill>
              </a:rPr>
              <a:t>자동 제어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9" y="1988165"/>
            <a:ext cx="3455001" cy="44238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개발목적 및 역할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34246741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86643" y="4991732"/>
            <a:ext cx="7521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/>
              <a:t>Web 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Native Code</a:t>
            </a:r>
            <a:r>
              <a:rPr lang="ko-KR" altLang="en-US" sz="2000" b="1" dirty="0"/>
              <a:t>를 결합한 </a:t>
            </a:r>
            <a:r>
              <a:rPr lang="en-US" altLang="ko-KR" sz="2000" b="1" dirty="0">
                <a:solidFill>
                  <a:srgbClr val="FFC000"/>
                </a:solidFill>
              </a:rPr>
              <a:t>Hybrid App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개발</a:t>
            </a:r>
            <a:endParaRPr lang="en-US" altLang="ko-KR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378624" y="5825916"/>
            <a:ext cx="690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/>
              <a:t>MQTT </a:t>
            </a:r>
            <a:r>
              <a:rPr lang="ko-KR" altLang="en-US" sz="2000" b="1" dirty="0"/>
              <a:t>통신을 위한 </a:t>
            </a:r>
            <a:r>
              <a:rPr lang="en-US" altLang="ko-KR" sz="2000" b="1" dirty="0"/>
              <a:t>MQTT </a:t>
            </a:r>
            <a:r>
              <a:rPr lang="ko-KR" altLang="en-US" sz="2000" b="1" dirty="0"/>
              <a:t>라이브러리 사용</a:t>
            </a:r>
            <a:endParaRPr lang="en-US" altLang="ko-KR" sz="2000" b="1" dirty="0"/>
          </a:p>
        </p:txBody>
      </p:sp>
      <p:pic>
        <p:nvPicPr>
          <p:cNvPr id="2049" name="_x143774144" descr="EMB0000482865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0" y="1859331"/>
            <a:ext cx="8006080" cy="266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개발환경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41729641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33294" y="1950136"/>
            <a:ext cx="784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b="1" dirty="0">
                <a:latin typeface="+mn-ea"/>
              </a:rPr>
              <a:t>MQTT </a:t>
            </a:r>
            <a:r>
              <a:rPr lang="ko-KR" altLang="en-US" sz="2400" b="1" dirty="0">
                <a:latin typeface="+mn-ea"/>
              </a:rPr>
              <a:t>통신 프로토콜 </a:t>
            </a:r>
            <a:r>
              <a:rPr lang="en-US" altLang="ko-KR" sz="2400" b="1" dirty="0">
                <a:latin typeface="+mn-ea"/>
              </a:rPr>
              <a:t>Topic</a:t>
            </a:r>
            <a:r>
              <a:rPr lang="ko-KR" altLang="en-US" sz="2400" b="1" dirty="0">
                <a:latin typeface="+mn-ea"/>
              </a:rPr>
              <a:t>을 사용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- Publish Topic, Subscribe Topic</a:t>
            </a:r>
            <a:r>
              <a:rPr lang="ko-KR" altLang="en-US" sz="2400" dirty="0">
                <a:latin typeface="+mn-ea"/>
              </a:rPr>
              <a:t>이 각각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개씩 존재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3292" y="3463258"/>
            <a:ext cx="6708641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b="1" dirty="0">
                <a:latin typeface="+mn-ea"/>
              </a:rPr>
              <a:t>JSON </a:t>
            </a:r>
            <a:r>
              <a:rPr lang="ko-KR" altLang="en-US" sz="2400" b="1" dirty="0">
                <a:latin typeface="+mn-ea"/>
              </a:rPr>
              <a:t>형식으로 데이터를 주고 받음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- </a:t>
            </a:r>
            <a:r>
              <a:rPr lang="ko-KR" altLang="en-US" sz="2400" dirty="0">
                <a:latin typeface="+mn-ea"/>
              </a:rPr>
              <a:t>속성은 </a:t>
            </a:r>
            <a:r>
              <a:rPr lang="en-US" altLang="ko-KR" sz="2400" dirty="0">
                <a:latin typeface="+mn-ea"/>
              </a:rPr>
              <a:t>String, </a:t>
            </a:r>
            <a:r>
              <a:rPr lang="ko-KR" altLang="en-US" sz="2400" dirty="0">
                <a:latin typeface="+mn-ea"/>
              </a:rPr>
              <a:t>속성값은 </a:t>
            </a:r>
            <a:r>
              <a:rPr lang="en-US" altLang="ko-KR" sz="2400" dirty="0">
                <a:latin typeface="+mn-ea"/>
              </a:rPr>
              <a:t>Integer</a:t>
            </a:r>
            <a:r>
              <a:rPr lang="ko-KR" altLang="en-US" sz="2400" dirty="0">
                <a:latin typeface="+mn-ea"/>
              </a:rPr>
              <a:t>로 표시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- LED</a:t>
            </a:r>
            <a:r>
              <a:rPr lang="ko-KR" altLang="en-US" sz="2400" dirty="0">
                <a:latin typeface="+mn-ea"/>
              </a:rPr>
              <a:t>는 속성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속성값 모두 </a:t>
            </a:r>
            <a:r>
              <a:rPr lang="en-US" altLang="ko-KR" sz="2400" dirty="0">
                <a:latin typeface="+mn-ea"/>
              </a:rPr>
              <a:t>String</a:t>
            </a:r>
            <a:r>
              <a:rPr lang="ko-KR" altLang="en-US" sz="2400" dirty="0">
                <a:latin typeface="+mn-ea"/>
              </a:rPr>
              <a:t>으로 표시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33292" y="5591583"/>
            <a:ext cx="888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/>
              <a:t>온도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습도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토양수분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수온</a:t>
            </a:r>
            <a:r>
              <a:rPr lang="en-US" altLang="ko-KR" sz="2400" b="1" dirty="0"/>
              <a:t>, LED </a:t>
            </a:r>
            <a:r>
              <a:rPr lang="en-US" altLang="ko-KR" sz="2400" dirty="0"/>
              <a:t>- </a:t>
            </a:r>
            <a:r>
              <a:rPr lang="ko-KR" altLang="en-US" sz="2400" dirty="0"/>
              <a:t>총 </a:t>
            </a:r>
            <a:r>
              <a:rPr lang="en-US" altLang="ko-KR" sz="2400" dirty="0"/>
              <a:t>5</a:t>
            </a:r>
            <a:r>
              <a:rPr lang="ko-KR" altLang="en-US" sz="2400" dirty="0"/>
              <a:t>개의 속성을 가짐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MQTT </a:t>
            </a:r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프로토콜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246500785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1581150"/>
            <a:ext cx="2466975" cy="4972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37" y="1609094"/>
            <a:ext cx="2453780" cy="49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2714625" y="2647950"/>
            <a:ext cx="2181225" cy="299085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95850" y="4067175"/>
            <a:ext cx="2483167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0114A7-AFE0-4DD4-8F51-65D8CE1918E0}"/>
              </a:ext>
            </a:extLst>
          </p:cNvPr>
          <p:cNvSpPr txBox="1"/>
          <p:nvPr/>
        </p:nvSpPr>
        <p:spPr>
          <a:xfrm>
            <a:off x="5238068" y="3596761"/>
            <a:ext cx="196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초기값을 받기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화면 구성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UI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97501187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34" y="1515011"/>
            <a:ext cx="2410285" cy="4791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600074" y="3372649"/>
            <a:ext cx="6432749" cy="1095375"/>
            <a:chOff x="4695824" y="3240481"/>
            <a:chExt cx="6432749" cy="10953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824" y="3240481"/>
              <a:ext cx="6432749" cy="1095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타원 8"/>
            <p:cNvSpPr/>
            <p:nvPr/>
          </p:nvSpPr>
          <p:spPr>
            <a:xfrm>
              <a:off x="6248400" y="3819525"/>
              <a:ext cx="3590925" cy="50482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7296150" y="3616528"/>
            <a:ext cx="876300" cy="6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데이터 값을 받은 후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8146521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06" y="3240480"/>
            <a:ext cx="6432374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5" y="1757933"/>
            <a:ext cx="2410285" cy="4647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4838700" y="3879756"/>
            <a:ext cx="2041072" cy="40393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610615" y="3453002"/>
            <a:ext cx="876300" cy="6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센서 제어 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: LED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FF0000"/>
                </a:solidFill>
              </a:rPr>
              <a:t>ON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22071541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64" y="3240479"/>
            <a:ext cx="6424496" cy="10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5" y="1757933"/>
            <a:ext cx="2410284" cy="4647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4799764" y="3994057"/>
            <a:ext cx="2041072" cy="27314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610615" y="3453002"/>
            <a:ext cx="876300" cy="6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센서 제어 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: LED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FF0000"/>
                </a:solidFill>
              </a:rPr>
              <a:t>OFF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4. APP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391954689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8497" y="1605557"/>
            <a:ext cx="23725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>
              <a:defRPr lang="ko-KR" altLang="en-US"/>
            </a:pPr>
            <a:r>
              <a:rPr lang="en-US" altLang="ko-KR" b="1" dirty="0">
                <a:solidFill>
                  <a:srgbClr val="FFC000"/>
                </a:solidFill>
                <a:latin typeface="맑은 고딕"/>
                <a:ea typeface="맑은 고딕"/>
              </a:rPr>
              <a:t>Server</a:t>
            </a:r>
            <a:endParaRPr lang="ko-KR" altLang="en-US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24EC60-729D-4317-AF50-355E0B389861}"/>
              </a:ext>
            </a:extLst>
          </p:cNvPr>
          <p:cNvGrpSpPr/>
          <p:nvPr/>
        </p:nvGrpSpPr>
        <p:grpSpPr>
          <a:xfrm>
            <a:off x="2025861" y="3035616"/>
            <a:ext cx="2688235" cy="461665"/>
            <a:chOff x="2025861" y="3035616"/>
            <a:chExt cx="268823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2025861" y="3035616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1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19273" y="3095422"/>
              <a:ext cx="239482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Server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구성도 및 역할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52C2DD-3282-4843-A08C-C94AA6B923B3}"/>
              </a:ext>
            </a:extLst>
          </p:cNvPr>
          <p:cNvGrpSpPr/>
          <p:nvPr/>
        </p:nvGrpSpPr>
        <p:grpSpPr>
          <a:xfrm>
            <a:off x="1985221" y="5483648"/>
            <a:ext cx="2205730" cy="447575"/>
            <a:chOff x="1985221" y="5483648"/>
            <a:chExt cx="2205730" cy="447575"/>
          </a:xfrm>
        </p:grpSpPr>
        <p:sp>
          <p:nvSpPr>
            <p:cNvPr id="12" name="TextBox 11"/>
            <p:cNvSpPr txBox="1"/>
            <p:nvPr/>
          </p:nvSpPr>
          <p:spPr>
            <a:xfrm>
              <a:off x="1985221" y="5483648"/>
              <a:ext cx="354584" cy="4475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5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8633" y="5543454"/>
              <a:ext cx="19123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Server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세부 구성</a:t>
              </a:r>
            </a:p>
          </p:txBody>
        </p:sp>
      </p:grpSp>
      <p:cxnSp>
        <p:nvCxnSpPr>
          <p:cNvPr id="14" name="직선 연결선 13"/>
          <p:cNvCxnSpPr/>
          <p:nvPr/>
        </p:nvCxnSpPr>
        <p:spPr>
          <a:xfrm flipH="1">
            <a:off x="1999735" y="2451914"/>
            <a:ext cx="84287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5CEC17-9261-47E9-B54B-716ABB8E3204}"/>
              </a:ext>
            </a:extLst>
          </p:cNvPr>
          <p:cNvGrpSpPr/>
          <p:nvPr/>
        </p:nvGrpSpPr>
        <p:grpSpPr>
          <a:xfrm>
            <a:off x="2025861" y="3650559"/>
            <a:ext cx="2478947" cy="449923"/>
            <a:chOff x="2025861" y="3657727"/>
            <a:chExt cx="2478947" cy="449923"/>
          </a:xfrm>
        </p:grpSpPr>
        <p:sp>
          <p:nvSpPr>
            <p:cNvPr id="15" name="TextBox 14"/>
            <p:cNvSpPr txBox="1"/>
            <p:nvPr/>
          </p:nvSpPr>
          <p:spPr>
            <a:xfrm>
              <a:off x="2025861" y="3657727"/>
              <a:ext cx="354584" cy="4499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2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19273" y="3717533"/>
              <a:ext cx="218553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Server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통신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(MQTT)</a:t>
              </a:r>
              <a:endParaRPr lang="ko-KR" altLang="en-US" sz="16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8DF18D-6C24-4247-96AF-70ECDD54FC90}"/>
              </a:ext>
            </a:extLst>
          </p:cNvPr>
          <p:cNvGrpSpPr/>
          <p:nvPr/>
        </p:nvGrpSpPr>
        <p:grpSpPr>
          <a:xfrm>
            <a:off x="2005540" y="4253760"/>
            <a:ext cx="3220432" cy="461665"/>
            <a:chOff x="2005540" y="4280529"/>
            <a:chExt cx="3220432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005540" y="4280529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3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8952" y="4340335"/>
              <a:ext cx="292702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Server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데이터베이스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(</a:t>
              </a:r>
              <a:r>
                <a:rPr lang="en-US" altLang="ko-KR" sz="1600" dirty="0" err="1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Mysql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)</a:t>
              </a:r>
              <a:endParaRPr lang="ko-KR" altLang="en-US" sz="16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D02486-5906-48E2-96B3-E4F6250EFC96}"/>
              </a:ext>
            </a:extLst>
          </p:cNvPr>
          <p:cNvGrpSpPr/>
          <p:nvPr/>
        </p:nvGrpSpPr>
        <p:grpSpPr>
          <a:xfrm>
            <a:off x="2005540" y="4868703"/>
            <a:ext cx="2205730" cy="461665"/>
            <a:chOff x="2005540" y="4902640"/>
            <a:chExt cx="2205730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2005540" y="4902640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4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98952" y="4962446"/>
              <a:ext cx="19123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Server 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패킷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45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K-00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74480"/>
            <a:ext cx="7406640" cy="464434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96000" y="4665693"/>
            <a:ext cx="6007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/>
              <a:t>센서에서 측정되는 데이터 값을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000" dirty="0"/>
              <a:t>App</a:t>
            </a:r>
            <a:r>
              <a:rPr lang="ko-KR" altLang="en-US" sz="2000" dirty="0"/>
              <a:t>을 통한 원격 제어 가능 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000" dirty="0"/>
              <a:t>실시간 </a:t>
            </a:r>
            <a:r>
              <a:rPr lang="en-US" altLang="ko-KR" sz="2000" dirty="0"/>
              <a:t>Data </a:t>
            </a:r>
            <a:r>
              <a:rPr lang="ko-KR" altLang="en-US" sz="2000" dirty="0"/>
              <a:t>확인 및 </a:t>
            </a:r>
            <a:r>
              <a:rPr lang="en-US" altLang="ko-KR" sz="2000" dirty="0"/>
              <a:t>DB </a:t>
            </a:r>
            <a:r>
              <a:rPr lang="ko-KR" altLang="en-US" sz="2000" dirty="0"/>
              <a:t>저장 </a:t>
            </a:r>
            <a:r>
              <a:rPr lang="en-US" altLang="ko-KR" sz="2000" dirty="0"/>
              <a:t>Data </a:t>
            </a:r>
            <a:r>
              <a:rPr lang="ko-KR" altLang="en-US" sz="2000" dirty="0"/>
              <a:t>확인</a:t>
            </a:r>
            <a:endParaRPr lang="en-US" altLang="ko-KR" sz="2000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구성도 및 역할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34602735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8823" y="1209372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스마트 팜 이란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+mj-ea"/>
                <a:ea typeface="+mj-ea"/>
              </a:rPr>
              <a:t>?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E295899-1601-4E9C-92E2-8E5478935F0D}"/>
              </a:ext>
            </a:extLst>
          </p:cNvPr>
          <p:cNvGrpSpPr/>
          <p:nvPr/>
        </p:nvGrpSpPr>
        <p:grpSpPr>
          <a:xfrm>
            <a:off x="6537941" y="3271501"/>
            <a:ext cx="377371" cy="377371"/>
            <a:chOff x="3902976" y="1465943"/>
            <a:chExt cx="377371" cy="377371"/>
          </a:xfrm>
          <a:solidFill>
            <a:schemeClr val="bg2">
              <a:lumMod val="9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BB5866-894D-4013-B5D9-59F8EA2FA1CF}"/>
                </a:ext>
              </a:extLst>
            </p:cNvPr>
            <p:cNvSpPr/>
            <p:nvPr/>
          </p:nvSpPr>
          <p:spPr>
            <a:xfrm>
              <a:off x="4032240" y="1465943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155B46-B1F0-4631-B535-D9D006929F0C}"/>
                </a:ext>
              </a:extLst>
            </p:cNvPr>
            <p:cNvSpPr/>
            <p:nvPr/>
          </p:nvSpPr>
          <p:spPr>
            <a:xfrm rot="5400000">
              <a:off x="4032239" y="1465942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pic>
        <p:nvPicPr>
          <p:cNvPr id="1028" name="Picture 4" descr="https://blogfiles.pstatic.net/20160708_125/ipet1002_14679827057905SB80_PNG/1.PNG">
            <a:extLst>
              <a:ext uri="{FF2B5EF4-FFF2-40B4-BE49-F238E27FC236}">
                <a16:creationId xmlns:a16="http://schemas.microsoft.com/office/drawing/2014/main" id="{BF3D6CC7-4249-421A-A7C0-D9D2CFA26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7223" r="52633" b="6191"/>
          <a:stretch/>
        </p:blipFill>
        <p:spPr bwMode="auto">
          <a:xfrm>
            <a:off x="7662084" y="2024821"/>
            <a:ext cx="3371392" cy="28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blogfiles.pstatic.net/20160708_125/ipet1002_14679827057905SB80_PNG/1.PNG">
            <a:extLst>
              <a:ext uri="{FF2B5EF4-FFF2-40B4-BE49-F238E27FC236}">
                <a16:creationId xmlns:a16="http://schemas.microsoft.com/office/drawing/2014/main" id="{4C608645-2C33-4E27-A2AC-BC583C1A8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6" t="8972" r="280" b="6151"/>
          <a:stretch/>
        </p:blipFill>
        <p:spPr bwMode="auto">
          <a:xfrm>
            <a:off x="751662" y="2101757"/>
            <a:ext cx="5112105" cy="262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7717F6-F964-4675-A45B-422EC9C105AD}"/>
              </a:ext>
            </a:extLst>
          </p:cNvPr>
          <p:cNvSpPr txBox="1"/>
          <p:nvPr/>
        </p:nvSpPr>
        <p:spPr>
          <a:xfrm>
            <a:off x="2640253" y="5533807"/>
            <a:ext cx="778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</a:t>
            </a:r>
            <a:r>
              <a:rPr lang="en-US" altLang="ko-KR" sz="2400" dirty="0"/>
              <a:t>nformation and </a:t>
            </a:r>
            <a:r>
              <a:rPr lang="en-US" altLang="ko-KR" sz="2400" b="1" dirty="0">
                <a:solidFill>
                  <a:srgbClr val="FF0000"/>
                </a:solidFill>
              </a:rPr>
              <a:t>C</a:t>
            </a:r>
            <a:r>
              <a:rPr lang="en-US" altLang="ko-KR" sz="2400" dirty="0"/>
              <a:t>ommunications </a:t>
            </a:r>
            <a:r>
              <a:rPr lang="en-US" altLang="ko-KR" sz="2400" b="1" dirty="0">
                <a:solidFill>
                  <a:srgbClr val="FF0000"/>
                </a:solidFill>
              </a:rPr>
              <a:t>T</a:t>
            </a:r>
            <a:r>
              <a:rPr lang="en-US" altLang="ko-KR" sz="2400" dirty="0"/>
              <a:t>echnologies</a:t>
            </a:r>
            <a:endParaRPr lang="ko-KR" altLang="en-US" sz="24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  <a:r>
              <a:rPr lang="en-US" altLang="ko-KR" sz="3200" b="1" dirty="0"/>
              <a:t>[Smart Farm]</a:t>
            </a:r>
            <a:endParaRPr lang="ko-KR" altLang="en-US" sz="3200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스마트 팜 개요</a:t>
            </a:r>
          </a:p>
        </p:txBody>
      </p:sp>
    </p:spTree>
    <p:extLst>
      <p:ext uri="{BB962C8B-B14F-4D97-AF65-F5344CB8AC3E}">
        <p14:creationId xmlns:p14="http://schemas.microsoft.com/office/powerpoint/2010/main" val="102522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164701"/>
            <a:ext cx="6276975" cy="167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4293819"/>
            <a:ext cx="1905000" cy="187642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203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통신방식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- MQTT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90854973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5" y="1588343"/>
            <a:ext cx="7809806" cy="48079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7372" y="2089351"/>
            <a:ext cx="34628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 dirty="0"/>
              <a:t>Topic</a:t>
            </a:r>
          </a:p>
          <a:p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/>
              <a:t>ccit</a:t>
            </a:r>
            <a:r>
              <a:rPr lang="en-US" altLang="ko-KR" sz="2400" dirty="0"/>
              <a:t>/user/device/a2s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/>
              <a:t>ccit</a:t>
            </a:r>
            <a:r>
              <a:rPr lang="en-US" altLang="ko-KR" sz="2400" dirty="0"/>
              <a:t>/user/device/s2a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QOS Level 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- 1 level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57843" y="1239331"/>
            <a:ext cx="203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통신방식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- MQTT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99120" y="1915713"/>
            <a:ext cx="3631611" cy="22722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99120" y="4465873"/>
            <a:ext cx="3631611" cy="15590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362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다운로드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37" y="2498548"/>
            <a:ext cx="3302943" cy="2426741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53" y="2873718"/>
            <a:ext cx="4253779" cy="1676400"/>
          </a:xfrm>
          <a:prstGeom prst="rect">
            <a:avLst/>
          </a:prstGeom>
        </p:spPr>
      </p:pic>
      <p:sp>
        <p:nvSpPr>
          <p:cNvPr id="10" name="십자형 9"/>
          <p:cNvSpPr/>
          <p:nvPr/>
        </p:nvSpPr>
        <p:spPr>
          <a:xfrm>
            <a:off x="6349110" y="3317064"/>
            <a:ext cx="858984" cy="789708"/>
          </a:xfrm>
          <a:prstGeom prst="plus">
            <a:avLst>
              <a:gd name="adj" fmla="val 40873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208851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Database</a:t>
            </a:r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- MYSQL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18554778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50354" y="2168411"/>
            <a:ext cx="483124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b="1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CREATE TABLE users(</a:t>
            </a:r>
            <a:endParaRPr lang="ko-KR" altLang="ko-KR" b="1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Time DATETIME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Temp INT(11)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Humid INT(11)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</a:t>
            </a:r>
            <a:r>
              <a:rPr lang="en-US" altLang="ko-KR" kern="0" dirty="0" err="1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Soil_Humid</a:t>
            </a: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INT(11)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</a:t>
            </a:r>
            <a:r>
              <a:rPr lang="en-US" altLang="ko-KR" kern="0" dirty="0" err="1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Water_Temp</a:t>
            </a: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INT(11)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LED ENUM('1','0') NOT NULL,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PRIMARY KEY (Time)</a:t>
            </a:r>
            <a:endParaRPr lang="ko-KR" altLang="ko-KR" kern="100" dirty="0"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359410" algn="just">
              <a:lnSpc>
                <a:spcPct val="150000"/>
              </a:lnSpc>
              <a:spcAft>
                <a:spcPts val="0"/>
              </a:spcAft>
            </a:pPr>
            <a:r>
              <a:rPr lang="en-US" altLang="ko-KR" kern="0" dirty="0"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    -&gt; );</a:t>
            </a:r>
            <a:endParaRPr lang="ko-KR" altLang="ko-KR" kern="100" dirty="0">
              <a:effectLst/>
              <a:latin typeface="+mj-lt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 descr="K-00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" b="2959"/>
          <a:stretch>
            <a:fillRect/>
          </a:stretch>
        </p:blipFill>
        <p:spPr bwMode="auto">
          <a:xfrm>
            <a:off x="5549600" y="1322397"/>
            <a:ext cx="6292046" cy="2483576"/>
          </a:xfrm>
          <a:prstGeom prst="rect">
            <a:avLst/>
          </a:prstGeom>
          <a:noFill/>
        </p:spPr>
      </p:pic>
      <p:pic>
        <p:nvPicPr>
          <p:cNvPr id="16" name="그림 15" descr="K-00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"/>
          <a:stretch>
            <a:fillRect/>
          </a:stretch>
        </p:blipFill>
        <p:spPr bwMode="auto">
          <a:xfrm>
            <a:off x="5559042" y="3952240"/>
            <a:ext cx="6282604" cy="2611120"/>
          </a:xfrm>
          <a:prstGeom prst="rect">
            <a:avLst/>
          </a:prstGeom>
          <a:noFill/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208851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Database</a:t>
            </a:r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- MYSQL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319724588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K-00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"/>
          <a:stretch>
            <a:fillRect/>
          </a:stretch>
        </p:blipFill>
        <p:spPr bwMode="auto">
          <a:xfrm>
            <a:off x="492022" y="2505096"/>
            <a:ext cx="6282604" cy="2811429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09" y="1515010"/>
            <a:ext cx="2410285" cy="479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7405167" y="3575645"/>
            <a:ext cx="876300" cy="6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9058" y="5743978"/>
            <a:ext cx="63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App </a:t>
            </a:r>
            <a:r>
              <a:rPr lang="ko-KR" altLang="en-US" dirty="0"/>
              <a:t>데이터 요청 </a:t>
            </a:r>
            <a:r>
              <a:rPr lang="en-US" altLang="ko-KR" dirty="0"/>
              <a:t>-&gt; Mysql (MQTT) </a:t>
            </a:r>
            <a:r>
              <a:rPr lang="ko-KR" altLang="en-US" dirty="0"/>
              <a:t>데이터 전송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208851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Database</a:t>
            </a:r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 </a:t>
            </a:r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- MYSQL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113927705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(1)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pic>
        <p:nvPicPr>
          <p:cNvPr id="10" name="그림 9" descr="K-00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4" y="1887641"/>
            <a:ext cx="6815412" cy="393046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95379" y="6068240"/>
            <a:ext cx="780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MQTT Broker</a:t>
            </a:r>
            <a:r>
              <a:rPr lang="ko-KR" altLang="en-US" dirty="0"/>
              <a:t>와 공유기를 이용하여 스마트팜과 디바이스를 연결합니다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407043786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105794" y="1735655"/>
            <a:ext cx="780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MQTT Broker</a:t>
            </a:r>
            <a:r>
              <a:rPr lang="ko-KR" altLang="en-US" dirty="0"/>
              <a:t>가 사용할 토픽은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105794" y="2212280"/>
            <a:ext cx="7679691" cy="1605530"/>
            <a:chOff x="2515870" y="1814581"/>
            <a:chExt cx="4965700" cy="1297305"/>
          </a:xfrm>
        </p:grpSpPr>
        <p:pic>
          <p:nvPicPr>
            <p:cNvPr id="7" name="그림 6" descr="C:\Users\mycom\AppData\Local\Microsoft\Windows\INetCache\Content.Word\K-006.bmp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770" y="1873636"/>
              <a:ext cx="1193800" cy="12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 descr="K-00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47"/>
            <a:stretch>
              <a:fillRect/>
            </a:stretch>
          </p:blipFill>
          <p:spPr bwMode="auto">
            <a:xfrm>
              <a:off x="2515870" y="1814581"/>
              <a:ext cx="3771900" cy="618490"/>
            </a:xfrm>
            <a:prstGeom prst="rect">
              <a:avLst/>
            </a:prstGeom>
            <a:noFill/>
          </p:spPr>
        </p:pic>
      </p:grpSp>
      <p:sp>
        <p:nvSpPr>
          <p:cNvPr id="4" name="TextBox 3"/>
          <p:cNvSpPr txBox="1"/>
          <p:nvPr/>
        </p:nvSpPr>
        <p:spPr>
          <a:xfrm>
            <a:off x="3846522" y="3789235"/>
            <a:ext cx="367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&lt;MQTT TOPIC&gt;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48926" y="4303123"/>
            <a:ext cx="7282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Smart Farm</a:t>
            </a:r>
            <a:r>
              <a:rPr lang="ko-KR" altLang="en-US" dirty="0"/>
              <a:t>은 </a:t>
            </a:r>
            <a:r>
              <a:rPr lang="en-US" altLang="ko-KR" dirty="0"/>
              <a:t>SUBSCRIBE</a:t>
            </a:r>
            <a:r>
              <a:rPr lang="ko-KR" altLang="en-US" dirty="0"/>
              <a:t>를 이용해 </a:t>
            </a:r>
            <a:r>
              <a:rPr lang="en-US" altLang="ko-KR" dirty="0"/>
              <a:t>TOPIC</a:t>
            </a:r>
            <a:r>
              <a:rPr lang="ko-KR" altLang="en-US" dirty="0"/>
              <a:t>을 </a:t>
            </a:r>
            <a:r>
              <a:rPr lang="en-US" altLang="ko-KR" dirty="0"/>
              <a:t>MQTT Broker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Ex )  </a:t>
            </a:r>
            <a:r>
              <a:rPr lang="en-US" altLang="ko-KR" dirty="0" err="1"/>
              <a:t>ccit</a:t>
            </a:r>
            <a:r>
              <a:rPr lang="en-US" altLang="ko-KR" dirty="0"/>
              <a:t>/user/device/s2a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Ex )  </a:t>
            </a:r>
            <a:r>
              <a:rPr lang="en-US" altLang="ko-KR" dirty="0" err="1"/>
              <a:t>ccit</a:t>
            </a:r>
            <a:r>
              <a:rPr lang="en-US" altLang="ko-KR" dirty="0"/>
              <a:t>/user/device/a2s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MQTT </a:t>
            </a:r>
            <a:r>
              <a:rPr lang="ko-KR" altLang="en-US" dirty="0"/>
              <a:t>서버 또한 위와 같은 방식으로 토픽을 </a:t>
            </a:r>
            <a:r>
              <a:rPr lang="en-US" altLang="ko-KR" dirty="0"/>
              <a:t>Broker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4" y="3448477"/>
            <a:ext cx="4398572" cy="3078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(2)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17458189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4" y="1452837"/>
            <a:ext cx="6668135" cy="3290381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28332"/>
              </p:ext>
            </p:extLst>
          </p:nvPr>
        </p:nvGraphicFramePr>
        <p:xfrm>
          <a:off x="5463221" y="4743218"/>
          <a:ext cx="6378425" cy="17515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7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16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Description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39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INT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메시지 </a:t>
                      </a:r>
                      <a:r>
                        <a:rPr lang="ko-KR" sz="1000" kern="100" dirty="0" err="1">
                          <a:effectLst/>
                        </a:rPr>
                        <a:t>식별자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deviceRegistrationRequest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39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userID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고객 식별자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14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디바이스 식별자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스마트팜 주소</a:t>
                      </a:r>
                      <a:r>
                        <a:rPr lang="en-US" sz="1000" kern="100">
                          <a:effectLst/>
                        </a:rPr>
                        <a:t> (IEEE Address)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914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modelName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모델명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914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manufacturer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제조사명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914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hwVersion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H/W </a:t>
                      </a:r>
                      <a:r>
                        <a:rPr lang="ko-KR" sz="1000" kern="100">
                          <a:effectLst/>
                        </a:rPr>
                        <a:t>버전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914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전송시간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9802" y="2555713"/>
            <a:ext cx="52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Smart Farm </a:t>
            </a:r>
            <a:r>
              <a:rPr lang="ko-KR" altLang="en-US" sz="1600" dirty="0"/>
              <a:t>장치가 처음 네트워크에 연결</a:t>
            </a:r>
            <a:r>
              <a:rPr lang="en-US" altLang="ko-KR" sz="1600" dirty="0"/>
              <a:t> </a:t>
            </a:r>
            <a:r>
              <a:rPr lang="ko-KR" altLang="en-US" sz="1600" dirty="0"/>
              <a:t>되었을 때 </a:t>
            </a:r>
            <a:r>
              <a:rPr lang="en-US" altLang="ko-KR" sz="1600" dirty="0"/>
              <a:t>Device </a:t>
            </a:r>
            <a:r>
              <a:rPr lang="ko-KR" altLang="en-US" sz="1600" dirty="0"/>
              <a:t>정보를 </a:t>
            </a:r>
            <a:r>
              <a:rPr lang="en-US" altLang="ko-KR" sz="1600" dirty="0"/>
              <a:t>MQTT </a:t>
            </a:r>
            <a:r>
              <a:rPr lang="ko-KR" altLang="en-US" sz="1600" dirty="0"/>
              <a:t>서버에 등록시킵니다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415" y="5422285"/>
            <a:ext cx="49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&lt;Device Registration packet payload&gt;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(3)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379872251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66843" y="2728776"/>
            <a:ext cx="4371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스마트팜의 디바이스 정보를 </a:t>
            </a:r>
            <a:r>
              <a:rPr lang="en-US" altLang="ko-KR" sz="1600" dirty="0"/>
              <a:t>MQTT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서버에서 등록을 해지합니다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799" y="6197686"/>
            <a:ext cx="49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&lt;Delete </a:t>
            </a:r>
            <a:r>
              <a:rPr lang="en-US" altLang="ko-KR" b="1" dirty="0">
                <a:solidFill>
                  <a:srgbClr val="FF0000"/>
                </a:solidFill>
              </a:rPr>
              <a:t>request</a:t>
            </a:r>
            <a:r>
              <a:rPr lang="en-US" altLang="ko-KR" dirty="0"/>
              <a:t> packet payload&gt;</a:t>
            </a:r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4" y="1499896"/>
            <a:ext cx="6452240" cy="295985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103660"/>
              </p:ext>
            </p:extLst>
          </p:nvPr>
        </p:nvGraphicFramePr>
        <p:xfrm>
          <a:off x="626754" y="4610099"/>
          <a:ext cx="5517902" cy="146572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2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05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592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592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userID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고객식별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24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스마트팜</a:t>
                      </a:r>
                      <a:r>
                        <a:rPr lang="ko-KR" sz="1000" kern="100" dirty="0">
                          <a:effectLst/>
                        </a:rPr>
                        <a:t> 주소</a:t>
                      </a:r>
                      <a:r>
                        <a:rPr lang="en-US" sz="1000" kern="100" dirty="0">
                          <a:effectLst/>
                        </a:rPr>
                        <a:t> (IEEE Address)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24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전송시간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723976"/>
              </p:ext>
            </p:extLst>
          </p:nvPr>
        </p:nvGraphicFramePr>
        <p:xfrm>
          <a:off x="6377940" y="4611390"/>
          <a:ext cx="5463707" cy="14644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14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83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식별자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resultCode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00)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resultMsg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7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전송시간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617887" y="6197686"/>
            <a:ext cx="49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&lt;Delete </a:t>
            </a:r>
            <a:r>
              <a:rPr lang="en-US" altLang="ko-KR" b="1" dirty="0">
                <a:solidFill>
                  <a:srgbClr val="FF0000"/>
                </a:solidFill>
              </a:rPr>
              <a:t>complete</a:t>
            </a:r>
            <a:r>
              <a:rPr lang="en-US" altLang="ko-KR" dirty="0"/>
              <a:t> packet payload&gt;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(4)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24223358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5639" y="2634349"/>
            <a:ext cx="3880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Smart Farm </a:t>
            </a:r>
            <a:r>
              <a:rPr lang="ko-KR" altLang="en-US" sz="1600" dirty="0">
                <a:latin typeface="+mj-ea"/>
                <a:ea typeface="+mj-ea"/>
              </a:rPr>
              <a:t>과 </a:t>
            </a:r>
            <a:r>
              <a:rPr lang="en-US" altLang="ko-KR" sz="1600" dirty="0">
                <a:latin typeface="+mj-ea"/>
                <a:ea typeface="+mj-ea"/>
              </a:rPr>
              <a:t>MQTT </a:t>
            </a:r>
            <a:r>
              <a:rPr lang="ko-KR" altLang="en-US" sz="1600" dirty="0">
                <a:latin typeface="+mj-ea"/>
                <a:ea typeface="+mj-ea"/>
              </a:rPr>
              <a:t>서버 사이 간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시간 동기화가 이루어져야 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638410" y="1664858"/>
            <a:ext cx="5853829" cy="2688068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76315"/>
              </p:ext>
            </p:extLst>
          </p:nvPr>
        </p:nvGraphicFramePr>
        <p:xfrm>
          <a:off x="638410" y="4574437"/>
          <a:ext cx="5442350" cy="16031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09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98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5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식별자 </a:t>
                      </a:r>
                      <a:r>
                        <a:rPr lang="en-US" sz="1000" kern="100">
                          <a:effectLst/>
                        </a:rPr>
                        <a:t>(timeSyncRequest)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5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userID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고객식별자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5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스마트전원장치</a:t>
                      </a:r>
                      <a:r>
                        <a:rPr lang="en-US" sz="1000" kern="100">
                          <a:effectLst/>
                        </a:rPr>
                        <a:t> MAC </a:t>
                      </a:r>
                      <a:r>
                        <a:rPr lang="ko-KR" sz="1000" kern="100">
                          <a:effectLst/>
                        </a:rPr>
                        <a:t>주소</a:t>
                      </a:r>
                      <a:r>
                        <a:rPr lang="en-US" sz="1000" kern="100">
                          <a:effectLst/>
                        </a:rPr>
                        <a:t> (IEEE Address)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5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전송시간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47665" y="4834900"/>
            <a:ext cx="44427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80318"/>
              </p:ext>
            </p:extLst>
          </p:nvPr>
        </p:nvGraphicFramePr>
        <p:xfrm>
          <a:off x="6430425" y="4574438"/>
          <a:ext cx="5411221" cy="160319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02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41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Description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식별자 </a:t>
                      </a:r>
                      <a:r>
                        <a:rPr lang="en-US" sz="1000" kern="100">
                          <a:effectLst/>
                        </a:rPr>
                        <a:t>(timeSyncResponse)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90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string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실시간 </a:t>
                      </a:r>
                      <a:r>
                        <a:rPr lang="ko-KR" sz="1000" kern="100" dirty="0" err="1">
                          <a:effectLst/>
                        </a:rPr>
                        <a:t>클럭의</a:t>
                      </a:r>
                      <a:r>
                        <a:rPr lang="ko-KR" sz="1000" kern="100" dirty="0">
                          <a:effectLst/>
                        </a:rPr>
                        <a:t> 시간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값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67679" y="6317227"/>
            <a:ext cx="49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&lt;Time synchronization packet payload&gt;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92239" y="6317227"/>
            <a:ext cx="528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&lt;Time synchronization </a:t>
            </a:r>
            <a:r>
              <a:rPr lang="en-US" altLang="ko-KR" b="1" dirty="0">
                <a:solidFill>
                  <a:srgbClr val="FFC000"/>
                </a:solidFill>
              </a:rPr>
              <a:t>success</a:t>
            </a:r>
            <a:r>
              <a:rPr lang="en-US" altLang="ko-KR" dirty="0"/>
              <a:t> packet payload&gt;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(5)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5548254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1276350" y="1573534"/>
            <a:ext cx="961072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무엇을 만들지</a:t>
            </a:r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https://img-s-msn-com.akamaized.net/tenant/amp/entityid/BBHEOS1.img?h=393&amp;w=700&amp;m=6&amp;q=60&amp;o=f&amp;l=f">
            <a:extLst>
              <a:ext uri="{FF2B5EF4-FFF2-40B4-BE49-F238E27FC236}">
                <a16:creationId xmlns:a16="http://schemas.microsoft.com/office/drawing/2014/main" id="{5181CDCA-BE13-41F0-A023-8FD738546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08"/>
          <a:stretch/>
        </p:blipFill>
        <p:spPr bwMode="auto">
          <a:xfrm>
            <a:off x="600779" y="2916871"/>
            <a:ext cx="3500035" cy="29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blogthumb-phinf.pstatic.net/20150720_44/shinelight89_14373756941444TLj7_PNG/%BC%F6%B0%E64.PNG?type=w2">
            <a:extLst>
              <a:ext uri="{FF2B5EF4-FFF2-40B4-BE49-F238E27FC236}">
                <a16:creationId xmlns:a16="http://schemas.microsoft.com/office/drawing/2014/main" id="{4E2FAB1B-3A66-4DDD-B0B3-E0A63F9AE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1747" r="13873" b="7063"/>
          <a:stretch/>
        </p:blipFill>
        <p:spPr bwMode="auto">
          <a:xfrm>
            <a:off x="8368984" y="2914381"/>
            <a:ext cx="3241749" cy="29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3.bp.blogspot.com/-dL_J-3MFC3Y/VtApurWVHcI/AAAAAAAAAuk/6knm6NYPwUg/s1600/Niwa_140717_2.jpg">
            <a:extLst>
              <a:ext uri="{FF2B5EF4-FFF2-40B4-BE49-F238E27FC236}">
                <a16:creationId xmlns:a16="http://schemas.microsoft.com/office/drawing/2014/main" id="{574F09B9-466E-43A1-8D80-52611BA66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r="22358" b="9228"/>
          <a:stretch/>
        </p:blipFill>
        <p:spPr bwMode="auto">
          <a:xfrm>
            <a:off x="4609262" y="2916872"/>
            <a:ext cx="3241749" cy="30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rgbClr val="FF0000"/>
                </a:solidFill>
              </a:rPr>
              <a:t>가정용</a:t>
            </a:r>
            <a:r>
              <a:rPr lang="ko-KR" altLang="en-US" sz="3200" b="1" dirty="0"/>
              <a:t> 스마트 팜 </a:t>
            </a:r>
            <a:r>
              <a:rPr lang="en-US" altLang="ko-KR" sz="3200" b="1" dirty="0"/>
              <a:t>[Smart Farm]</a:t>
            </a:r>
            <a:endParaRPr lang="ko-KR" altLang="en-US" sz="3200" b="1" dirty="0"/>
          </a:p>
        </p:txBody>
      </p:sp>
      <p:sp>
        <p:nvSpPr>
          <p:cNvPr id="18" name="직사각형 17"/>
          <p:cNvSpPr/>
          <p:nvPr/>
        </p:nvSpPr>
        <p:spPr>
          <a:xfrm>
            <a:off x="600779" y="2916871"/>
            <a:ext cx="3500035" cy="296615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9262" y="2901955"/>
            <a:ext cx="3241749" cy="296615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359458" y="2892430"/>
            <a:ext cx="3241749" cy="296615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스마트 팜 개요</a:t>
            </a:r>
          </a:p>
        </p:txBody>
      </p:sp>
    </p:spTree>
    <p:extLst>
      <p:ext uri="{BB962C8B-B14F-4D97-AF65-F5344CB8AC3E}">
        <p14:creationId xmlns:p14="http://schemas.microsoft.com/office/powerpoint/2010/main" val="328208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4639" y="1705318"/>
            <a:ext cx="4978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Smart Farm </a:t>
            </a:r>
            <a:r>
              <a:rPr lang="ko-KR" altLang="en-US" sz="1600" dirty="0">
                <a:latin typeface="+mj-ea"/>
                <a:ea typeface="+mj-ea"/>
              </a:rPr>
              <a:t>의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데이터를 실시간으로 조회하며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ea"/>
                <a:ea typeface="+mj-ea"/>
              </a:rPr>
              <a:t>    사용자가 </a:t>
            </a:r>
            <a:r>
              <a:rPr lang="en-US" altLang="ko-KR" sz="1600" dirty="0">
                <a:latin typeface="+mj-ea"/>
                <a:ea typeface="+mj-ea"/>
              </a:rPr>
              <a:t>Smart Farm</a:t>
            </a:r>
            <a:r>
              <a:rPr lang="ko-KR" altLang="en-US" sz="1600" dirty="0">
                <a:latin typeface="+mj-ea"/>
                <a:ea typeface="+mj-ea"/>
              </a:rPr>
              <a:t>의 기능을 제어합니다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그에 대한 </a:t>
            </a:r>
            <a:r>
              <a:rPr lang="en-US" altLang="ko-KR" sz="1600" dirty="0">
                <a:latin typeface="+mj-ea"/>
                <a:ea typeface="+mj-ea"/>
              </a:rPr>
              <a:t>sub</a:t>
            </a:r>
            <a:r>
              <a:rPr lang="ko-KR" altLang="en-US" sz="1600" dirty="0">
                <a:latin typeface="+mj-ea"/>
                <a:ea typeface="+mj-ea"/>
              </a:rPr>
              <a:t>과 </a:t>
            </a:r>
            <a:r>
              <a:rPr lang="en-US" altLang="ko-KR" sz="1600" dirty="0">
                <a:latin typeface="+mj-ea"/>
                <a:ea typeface="+mj-ea"/>
              </a:rPr>
              <a:t>pub</a:t>
            </a:r>
            <a:r>
              <a:rPr lang="ko-KR" altLang="en-US" sz="1600" dirty="0">
                <a:latin typeface="+mj-ea"/>
                <a:ea typeface="+mj-ea"/>
              </a:rPr>
              <a:t>은 동시 다발적으로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이루어집니다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47665" y="4834900"/>
            <a:ext cx="44427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67679" y="6317227"/>
            <a:ext cx="49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&lt;Device Info </a:t>
            </a:r>
            <a:r>
              <a:rPr lang="en-US" altLang="ko-KR" b="1" dirty="0">
                <a:solidFill>
                  <a:srgbClr val="FF0000"/>
                </a:solidFill>
              </a:rPr>
              <a:t>Request</a:t>
            </a:r>
            <a:r>
              <a:rPr lang="en-US" altLang="ko-KR" dirty="0"/>
              <a:t> packet payload&gt;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60819" y="6362947"/>
            <a:ext cx="528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&lt;Device Info </a:t>
            </a:r>
            <a:r>
              <a:rPr lang="en-US" altLang="ko-KR" b="1" dirty="0">
                <a:solidFill>
                  <a:srgbClr val="FF0000"/>
                </a:solidFill>
              </a:rPr>
              <a:t>Response</a:t>
            </a:r>
            <a:r>
              <a:rPr lang="en-US" altLang="ko-KR" dirty="0"/>
              <a:t> packet payload&gt;</a:t>
            </a:r>
            <a:endParaRPr lang="ko-KR" altLang="en-US" dirty="0"/>
          </a:p>
        </p:txBody>
      </p:sp>
      <p:pic>
        <p:nvPicPr>
          <p:cNvPr id="15" name="그림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9" y="1568532"/>
            <a:ext cx="5792015" cy="261484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30819"/>
              </p:ext>
            </p:extLst>
          </p:nvPr>
        </p:nvGraphicFramePr>
        <p:xfrm>
          <a:off x="867679" y="4550936"/>
          <a:ext cx="4953353" cy="14823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702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Field Name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식별자 </a:t>
                      </a:r>
                      <a:r>
                        <a:rPr lang="en-US" sz="1000" kern="100">
                          <a:effectLst/>
                        </a:rPr>
                        <a:t>(deviceInfoRequest)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timeStamp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전송시간 </a:t>
                      </a:r>
                      <a:r>
                        <a:rPr lang="en-US" sz="1000" kern="100" dirty="0">
                          <a:effectLst/>
                        </a:rPr>
                        <a:t>(YYYY-MM-DD </a:t>
                      </a:r>
                      <a:r>
                        <a:rPr lang="en-US" sz="1000" kern="100" dirty="0" err="1">
                          <a:effectLst/>
                        </a:rPr>
                        <a:t>hh:mm:ss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78478"/>
              </p:ext>
            </p:extLst>
          </p:nvPr>
        </p:nvGraphicFramePr>
        <p:xfrm>
          <a:off x="6567585" y="3971830"/>
          <a:ext cx="5274061" cy="23453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71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0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91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Field Name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1590"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messageType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effectLst/>
                        </a:rPr>
                        <a:t>메시지 식별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Time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string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Data </a:t>
                      </a:r>
                      <a:r>
                        <a:rPr lang="ko-KR" sz="1000" kern="100">
                          <a:effectLst/>
                        </a:rPr>
                        <a:t>저장시간 </a:t>
                      </a:r>
                      <a:r>
                        <a:rPr lang="en-US" sz="1000" kern="100">
                          <a:effectLst/>
                        </a:rPr>
                        <a:t>(YYYY-MM-DD hh:mm:ss)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Temp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Int(11)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 Temperature Sensor data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Humid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Int(11)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 Humidity Sensor data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Soil_Humid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Int(11)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 Soil_Humidity Sensor data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Water_Temp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Int(11)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Device Water_Temperature Sensor data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729"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LED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boolean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Boolean type (1,0)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07043" y="1130564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To Device (6)</a:t>
            </a:r>
            <a:endParaRPr lang="ko-KR" altLang="en-US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  <p:extLst>
      <p:ext uri="{BB962C8B-B14F-4D97-AF65-F5344CB8AC3E}">
        <p14:creationId xmlns:p14="http://schemas.microsoft.com/office/powerpoint/2010/main" val="41953319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10222914" y="4912737"/>
            <a:ext cx="1320715" cy="1526163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612130" y="1113092"/>
            <a:ext cx="3973830" cy="5683640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직사각형 18"/>
          <p:cNvSpPr/>
          <p:nvPr/>
        </p:nvSpPr>
        <p:spPr>
          <a:xfrm>
            <a:off x="743830" y="1681998"/>
            <a:ext cx="1676790" cy="150802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8326" y="4768415"/>
            <a:ext cx="1473394" cy="1373304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330034" y="1082612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Server </a:t>
            </a:r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세부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27" y="4880619"/>
            <a:ext cx="1178791" cy="1070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723" y="58231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69426" y="6167120"/>
            <a:ext cx="1651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MQTT Client</a:t>
            </a:r>
            <a:endParaRPr lang="ko-KR" altLang="en-US" sz="1600" b="1" dirty="0"/>
          </a:p>
        </p:txBody>
      </p:sp>
      <p:cxnSp>
        <p:nvCxnSpPr>
          <p:cNvPr id="14" name="직선 화살표 연결선 13"/>
          <p:cNvCxnSpPr>
            <a:stCxn id="6" idx="0"/>
            <a:endCxn id="19" idx="2"/>
          </p:cNvCxnSpPr>
          <p:nvPr/>
        </p:nvCxnSpPr>
        <p:spPr>
          <a:xfrm flipH="1" flipV="1">
            <a:off x="1582225" y="3190024"/>
            <a:ext cx="12798" cy="1578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95022" y="3702033"/>
            <a:ext cx="217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Publish Sensor Data</a:t>
            </a:r>
            <a:endParaRPr lang="ko-KR" altLang="en-US" sz="11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2" y="1803178"/>
            <a:ext cx="1346200" cy="1326006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2670810" y="2237518"/>
            <a:ext cx="2769186" cy="414242"/>
            <a:chOff x="3884441" y="2237518"/>
            <a:chExt cx="3293599" cy="414242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3915312" y="2651760"/>
              <a:ext cx="3262728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3884441" y="2237518"/>
              <a:ext cx="326272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788236" y="1849664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Subscribe to Topic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1096" y="267462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4"/>
                </a:solidFill>
              </a:rPr>
              <a:t>MQTT Data for Topic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377940" y="1194344"/>
            <a:ext cx="2217420" cy="61651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Start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31" name="직선 화살표 연결선 30"/>
          <p:cNvCxnSpPr>
            <a:stCxn id="29" idx="4"/>
          </p:cNvCxnSpPr>
          <p:nvPr/>
        </p:nvCxnSpPr>
        <p:spPr>
          <a:xfrm>
            <a:off x="7486650" y="1810861"/>
            <a:ext cx="0" cy="546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080760" y="2357854"/>
            <a:ext cx="2926080" cy="68885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MQTT </a:t>
            </a:r>
            <a:r>
              <a:rPr lang="en-US" altLang="ko-KR" sz="1400" dirty="0">
                <a:solidFill>
                  <a:schemeClr val="tx1"/>
                </a:solidFill>
              </a:rPr>
              <a:t>on_Message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486650" y="3046713"/>
            <a:ext cx="0" cy="546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/>
          <p:cNvSpPr/>
          <p:nvPr/>
        </p:nvSpPr>
        <p:spPr>
          <a:xfrm>
            <a:off x="5876308" y="3593831"/>
            <a:ext cx="3220684" cy="860193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If </a:t>
            </a:r>
            <a:r>
              <a:rPr lang="en-US" altLang="ko-KR" sz="1400" dirty="0">
                <a:solidFill>
                  <a:schemeClr val="tx1"/>
                </a:solidFill>
              </a:rPr>
              <a:t>Topic = xxx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45" name="직선 화살표 연결선 44"/>
          <p:cNvCxnSpPr>
            <a:stCxn id="44" idx="2"/>
          </p:cNvCxnSpPr>
          <p:nvPr/>
        </p:nvCxnSpPr>
        <p:spPr>
          <a:xfrm flipH="1">
            <a:off x="7484110" y="4454024"/>
            <a:ext cx="2540" cy="564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57068" y="4637423"/>
            <a:ext cx="605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7" name="직사각형 46"/>
          <p:cNvSpPr/>
          <p:nvPr/>
        </p:nvSpPr>
        <p:spPr>
          <a:xfrm>
            <a:off x="6103620" y="5046862"/>
            <a:ext cx="1531620" cy="5919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Insert into</a:t>
            </a:r>
          </a:p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Sensor Data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0" name="직선 화살표 연결선 49"/>
          <p:cNvCxnSpPr>
            <a:stCxn id="44" idx="3"/>
          </p:cNvCxnSpPr>
          <p:nvPr/>
        </p:nvCxnSpPr>
        <p:spPr>
          <a:xfrm flipH="1">
            <a:off x="9085562" y="4023928"/>
            <a:ext cx="11430" cy="1218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096992" y="4033663"/>
            <a:ext cx="605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직사각형 53"/>
          <p:cNvSpPr/>
          <p:nvPr/>
        </p:nvSpPr>
        <p:spPr>
          <a:xfrm>
            <a:off x="7795260" y="5254398"/>
            <a:ext cx="1504950" cy="5919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Reject a Topic</a:t>
            </a:r>
          </a:p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(QOS 1)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6938010" y="5650607"/>
            <a:ext cx="0" cy="546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7962900" y="5846336"/>
            <a:ext cx="3810" cy="351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6593205" y="6216634"/>
            <a:ext cx="1741170" cy="44327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End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76" name="꺾인 연결선 75"/>
          <p:cNvCxnSpPr/>
          <p:nvPr/>
        </p:nvCxnSpPr>
        <p:spPr>
          <a:xfrm>
            <a:off x="9585960" y="4042770"/>
            <a:ext cx="1374122" cy="869967"/>
          </a:xfrm>
          <a:prstGeom prst="bentConnector3">
            <a:avLst>
              <a:gd name="adj1" fmla="val 99908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585960" y="3739531"/>
            <a:ext cx="2395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SQL INSERT INTO Statements</a:t>
            </a:r>
            <a:endParaRPr lang="ko-KR" altLang="en-US" sz="105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11910" r="13440" b="6756"/>
          <a:stretch/>
        </p:blipFill>
        <p:spPr>
          <a:xfrm>
            <a:off x="10310397" y="4978282"/>
            <a:ext cx="1172943" cy="142251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0459630" y="6441504"/>
            <a:ext cx="874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Database</a:t>
            </a:r>
            <a:endParaRPr lang="ko-KR" altLang="en-US" sz="1050" dirty="0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5. Server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 </a:t>
            </a:r>
          </a:p>
        </p:txBody>
      </p:sp>
    </p:spTree>
    <p:extLst>
      <p:ext uri="{BB962C8B-B14F-4D97-AF65-F5344CB8AC3E}">
        <p14:creationId xmlns:p14="http://schemas.microsoft.com/office/powerpoint/2010/main" val="289859887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37" b="56225"/>
          <a:stretch/>
        </p:blipFill>
        <p:spPr>
          <a:xfrm>
            <a:off x="913737" y="1516745"/>
            <a:ext cx="1004794" cy="97567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847618" y="2887758"/>
            <a:ext cx="2534887" cy="25348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9856" y="3679853"/>
            <a:ext cx="1970411" cy="83099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  <a:cs typeface="조선일보명조" panose="02030304000000000000" pitchFamily="18" charset="-127"/>
              </a:rPr>
              <a:t>스마트 팜</a:t>
            </a:r>
            <a:endParaRPr lang="en-US" altLang="ko-KR" sz="3200" b="1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903473" y="2524902"/>
            <a:ext cx="801645" cy="63328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90830" y="2524901"/>
            <a:ext cx="321106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7166279" y="5785501"/>
            <a:ext cx="2391618" cy="2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632892" y="5274680"/>
            <a:ext cx="541162" cy="51082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89024" y="3891043"/>
            <a:ext cx="690353" cy="47393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762775" y="3889594"/>
            <a:ext cx="2426249" cy="9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02" b="53350"/>
          <a:stretch/>
        </p:blipFill>
        <p:spPr>
          <a:xfrm>
            <a:off x="9850226" y="1435465"/>
            <a:ext cx="978274" cy="9508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39" b="55726"/>
          <a:stretch/>
        </p:blipFill>
        <p:spPr>
          <a:xfrm>
            <a:off x="913737" y="4125141"/>
            <a:ext cx="1004794" cy="9024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84" b="52438"/>
          <a:stretch/>
        </p:blipFill>
        <p:spPr>
          <a:xfrm>
            <a:off x="8520719" y="3986978"/>
            <a:ext cx="919483" cy="969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0125" y="2662368"/>
            <a:ext cx="330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 안정적인 운영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86799" y="2696517"/>
            <a:ext cx="420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신속하고 빠른 원격처리속도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0124" y="5263707"/>
            <a:ext cx="423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안정적이고 정확한 원격제어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6799" y="5156374"/>
            <a:ext cx="423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생산성 향상을 위한 보조장치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2901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추진 방향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490D0-D62D-4E8C-B667-3F1D31E4432B}"/>
              </a:ext>
            </a:extLst>
          </p:cNvPr>
          <p:cNvSpPr txBox="1"/>
          <p:nvPr/>
        </p:nvSpPr>
        <p:spPr>
          <a:xfrm>
            <a:off x="2156168" y="4775199"/>
            <a:ext cx="497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prstClr val="black"/>
                </a:solidFill>
              </a:rPr>
              <a:t>{</a:t>
            </a:r>
            <a:endParaRPr lang="ko-KR" alt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6DCAD-95C3-44F9-8A70-A855D56A50BA}"/>
              </a:ext>
            </a:extLst>
          </p:cNvPr>
          <p:cNvSpPr txBox="1"/>
          <p:nvPr/>
        </p:nvSpPr>
        <p:spPr>
          <a:xfrm>
            <a:off x="9758552" y="4775198"/>
            <a:ext cx="497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prstClr val="black"/>
                </a:solidFill>
              </a:rPr>
              <a:t>}</a:t>
            </a:r>
            <a:endParaRPr lang="ko-KR" altLang="en-US" sz="80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EF279-7169-49CA-B433-C5E737906B60}"/>
              </a:ext>
            </a:extLst>
          </p:cNvPr>
          <p:cNvSpPr txBox="1"/>
          <p:nvPr/>
        </p:nvSpPr>
        <p:spPr>
          <a:xfrm>
            <a:off x="2959015" y="5031958"/>
            <a:ext cx="6704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IT</a:t>
            </a:r>
            <a:r>
              <a:rPr lang="ko-KR" altLang="en-US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인프라와 서비스를 실시간으로 모니터링하고 관리하여</a:t>
            </a: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24</a:t>
            </a:r>
            <a:r>
              <a:rPr lang="ko-KR" altLang="en-US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시간 안정적인 </a:t>
            </a: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A/S </a:t>
            </a:r>
            <a:r>
              <a:rPr lang="ko-KR" altLang="en-US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서비스를 제공하는 것이 목표이다</a:t>
            </a:r>
            <a:r>
              <a:rPr lang="en-US" altLang="ko-KR" sz="2000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.</a:t>
            </a:r>
            <a:endParaRPr lang="ko-KR" altLang="en-US" sz="2000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6DB98E-228B-4190-94ED-B7D503F49B3C}"/>
              </a:ext>
            </a:extLst>
          </p:cNvPr>
          <p:cNvSpPr/>
          <p:nvPr/>
        </p:nvSpPr>
        <p:spPr>
          <a:xfrm>
            <a:off x="5037164" y="1604577"/>
            <a:ext cx="2243944" cy="224394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5722B6-3655-4A94-8B03-4DE8937B3218}"/>
              </a:ext>
            </a:extLst>
          </p:cNvPr>
          <p:cNvSpPr/>
          <p:nvPr/>
        </p:nvSpPr>
        <p:spPr>
          <a:xfrm>
            <a:off x="1036704" y="1653654"/>
            <a:ext cx="2243944" cy="22439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BF93A0-6766-4ED5-8F2B-D0048716FD08}"/>
              </a:ext>
            </a:extLst>
          </p:cNvPr>
          <p:cNvSpPr/>
          <p:nvPr/>
        </p:nvSpPr>
        <p:spPr>
          <a:xfrm>
            <a:off x="8885206" y="1573935"/>
            <a:ext cx="2243944" cy="224394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E295899-1601-4E9C-92E2-8E5478935F0D}"/>
              </a:ext>
            </a:extLst>
          </p:cNvPr>
          <p:cNvGrpSpPr/>
          <p:nvPr/>
        </p:nvGrpSpPr>
        <p:grpSpPr>
          <a:xfrm>
            <a:off x="3993542" y="2597287"/>
            <a:ext cx="377371" cy="377371"/>
            <a:chOff x="3902976" y="1465943"/>
            <a:chExt cx="377371" cy="377371"/>
          </a:xfrm>
          <a:solidFill>
            <a:schemeClr val="bg2">
              <a:lumMod val="9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BB5866-894D-4013-B5D9-59F8EA2FA1CF}"/>
                </a:ext>
              </a:extLst>
            </p:cNvPr>
            <p:cNvSpPr/>
            <p:nvPr/>
          </p:nvSpPr>
          <p:spPr>
            <a:xfrm>
              <a:off x="4032240" y="1465943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155B46-B1F0-4631-B535-D9D006929F0C}"/>
                </a:ext>
              </a:extLst>
            </p:cNvPr>
            <p:cNvSpPr/>
            <p:nvPr/>
          </p:nvSpPr>
          <p:spPr>
            <a:xfrm rot="5400000">
              <a:off x="4032239" y="1465942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FA991E-8CE4-4B57-AE45-DEE40AC44958}"/>
              </a:ext>
            </a:extLst>
          </p:cNvPr>
          <p:cNvGrpSpPr/>
          <p:nvPr/>
        </p:nvGrpSpPr>
        <p:grpSpPr>
          <a:xfrm>
            <a:off x="7878539" y="2597285"/>
            <a:ext cx="377371" cy="377371"/>
            <a:chOff x="3902976" y="1465943"/>
            <a:chExt cx="377371" cy="377371"/>
          </a:xfrm>
          <a:solidFill>
            <a:schemeClr val="bg2">
              <a:lumMod val="90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0CF035-A36F-4EDA-9E5B-C8A39320B117}"/>
                </a:ext>
              </a:extLst>
            </p:cNvPr>
            <p:cNvSpPr/>
            <p:nvPr/>
          </p:nvSpPr>
          <p:spPr>
            <a:xfrm>
              <a:off x="4032240" y="1465943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0E33AB-B072-4148-99E4-DE6627C63610}"/>
                </a:ext>
              </a:extLst>
            </p:cNvPr>
            <p:cNvSpPr/>
            <p:nvPr/>
          </p:nvSpPr>
          <p:spPr>
            <a:xfrm rot="5400000">
              <a:off x="4032239" y="1465942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FAEF279-7169-49CA-B433-C5E737906B60}"/>
              </a:ext>
            </a:extLst>
          </p:cNvPr>
          <p:cNvSpPr txBox="1"/>
          <p:nvPr/>
        </p:nvSpPr>
        <p:spPr>
          <a:xfrm>
            <a:off x="4571223" y="3969396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어디서나 시스템을 제어</a:t>
            </a:r>
            <a:r>
              <a:rPr lang="en-US" altLang="ko-KR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&amp;</a:t>
            </a:r>
            <a:r>
              <a:rPr lang="ko-KR" altLang="en-US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EF279-7169-49CA-B433-C5E737906B60}"/>
              </a:ext>
            </a:extLst>
          </p:cNvPr>
          <p:cNvSpPr txBox="1"/>
          <p:nvPr/>
        </p:nvSpPr>
        <p:spPr>
          <a:xfrm>
            <a:off x="438896" y="396318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모니터링 기술 서비스 안정성 확대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AEF279-7169-49CA-B433-C5E737906B60}"/>
              </a:ext>
            </a:extLst>
          </p:cNvPr>
          <p:cNvSpPr txBox="1"/>
          <p:nvPr/>
        </p:nvSpPr>
        <p:spPr>
          <a:xfrm>
            <a:off x="8365099" y="3947141"/>
            <a:ext cx="309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실시간 </a:t>
            </a:r>
            <a:r>
              <a:rPr lang="en-US" altLang="ko-KR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A/S</a:t>
            </a:r>
            <a:r>
              <a:rPr lang="ko-KR" altLang="en-US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관리 서비스 운영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901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관리 시스템 발전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프로젝트의 최종목표</a:t>
            </a:r>
          </a:p>
        </p:txBody>
      </p:sp>
    </p:spTree>
    <p:extLst>
      <p:ext uri="{BB962C8B-B14F-4D97-AF65-F5344CB8AC3E}">
        <p14:creationId xmlns:p14="http://schemas.microsoft.com/office/powerpoint/2010/main" val="125278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723DD2-AB11-4CC0-9BD3-AA12A0BA16C3}"/>
              </a:ext>
            </a:extLst>
          </p:cNvPr>
          <p:cNvSpPr txBox="1"/>
          <p:nvPr/>
        </p:nvSpPr>
        <p:spPr>
          <a:xfrm>
            <a:off x="1417920" y="2752460"/>
            <a:ext cx="37866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+mj-ea"/>
                <a:ea typeface="+mj-ea"/>
              </a:rPr>
              <a:t>THANK YOU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13938-4180-4C2E-80C8-9511E7C40B62}"/>
              </a:ext>
            </a:extLst>
          </p:cNvPr>
          <p:cNvSpPr txBox="1"/>
          <p:nvPr/>
        </p:nvSpPr>
        <p:spPr>
          <a:xfrm>
            <a:off x="8716592" y="388836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스마트 팜 계획서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CF9D9E-D117-446A-ADD7-95D59162744D}"/>
              </a:ext>
            </a:extLst>
          </p:cNvPr>
          <p:cNvCxnSpPr>
            <a:cxnSpLocks/>
          </p:cNvCxnSpPr>
          <p:nvPr/>
        </p:nvCxnSpPr>
        <p:spPr>
          <a:xfrm flipH="1">
            <a:off x="1402975" y="3751297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28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450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74962" y="5730534"/>
            <a:ext cx="45719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rgbClr val="FF0000"/>
                </a:solidFill>
              </a:rPr>
              <a:t>가정용</a:t>
            </a:r>
            <a:r>
              <a:rPr lang="ko-KR" altLang="en-US" sz="3200" b="1" dirty="0"/>
              <a:t> 스마트 팜 </a:t>
            </a:r>
            <a:r>
              <a:rPr lang="en-US" altLang="ko-KR" sz="3200" b="1" dirty="0"/>
              <a:t>[Smart Farm]</a:t>
            </a:r>
            <a:endParaRPr lang="ko-KR" alt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1276350" y="1573534"/>
            <a:ext cx="961072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무엇을 키울지</a:t>
            </a:r>
            <a:r>
              <a:rPr lang="en-US" altLang="ko-KR" sz="2800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800" b="1" dirty="0">
              <a:ln>
                <a:solidFill>
                  <a:srgbClr val="3E3E3E">
                    <a:alpha val="1500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ìì¶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85" y="2719864"/>
            <a:ext cx="7388453" cy="26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893098-65AB-4463-B604-C76C4086B9BF}"/>
              </a:ext>
            </a:extLst>
          </p:cNvPr>
          <p:cNvSpPr/>
          <p:nvPr/>
        </p:nvSpPr>
        <p:spPr>
          <a:xfrm>
            <a:off x="2349256" y="5701928"/>
            <a:ext cx="7718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적정 환경 온도 </a:t>
            </a:r>
            <a:r>
              <a:rPr lang="en-US" altLang="ko-KR" sz="2000" b="1" dirty="0"/>
              <a:t>: 15</a:t>
            </a:r>
            <a:r>
              <a:rPr lang="ko-KR" altLang="en-US" sz="2000" b="1" dirty="0"/>
              <a:t> ℃ </a:t>
            </a:r>
            <a:r>
              <a:rPr lang="en-US" altLang="ko-KR" sz="2000" b="1" dirty="0"/>
              <a:t>~20</a:t>
            </a:r>
            <a:r>
              <a:rPr lang="ko-KR" altLang="en-US" sz="2000" b="1" dirty="0"/>
              <a:t> ℃  </a:t>
            </a:r>
            <a:r>
              <a:rPr lang="en-US" altLang="ko-KR" sz="2000" b="1" dirty="0"/>
              <a:t>/  </a:t>
            </a:r>
            <a:r>
              <a:rPr lang="ko-KR" altLang="en-US" sz="2000" b="1" dirty="0"/>
              <a:t>적정 토양 산도 </a:t>
            </a:r>
            <a:r>
              <a:rPr lang="en-US" altLang="ko-KR" sz="2000" b="1" dirty="0"/>
              <a:t>: PH 5.8 ~ 6.6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스마트 팜 개요</a:t>
            </a:r>
          </a:p>
        </p:txBody>
      </p:sp>
    </p:spTree>
    <p:extLst>
      <p:ext uri="{BB962C8B-B14F-4D97-AF65-F5344CB8AC3E}">
        <p14:creationId xmlns:p14="http://schemas.microsoft.com/office/powerpoint/2010/main" val="246288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396FD4-90CA-44D3-94FA-F9B1D386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342390"/>
            <a:ext cx="9156700" cy="514921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596640" y="2455545"/>
            <a:ext cx="2872105" cy="19812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/>
          <a:stretch/>
        </p:blipFill>
        <p:spPr>
          <a:xfrm>
            <a:off x="3471545" y="4582160"/>
            <a:ext cx="1828800" cy="14033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10985" y="1407160"/>
            <a:ext cx="4063365" cy="142049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28635" y="3016250"/>
            <a:ext cx="2378075" cy="21158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시스템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6C82-EFC9-4BF9-AA6B-69698539476F}"/>
              </a:ext>
            </a:extLst>
          </p:cNvPr>
          <p:cNvSpPr txBox="1"/>
          <p:nvPr/>
        </p:nvSpPr>
        <p:spPr>
          <a:xfrm>
            <a:off x="294367" y="1255935"/>
            <a:ext cx="225361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</a:rPr>
              <a:t>스마트 팜 역할 분담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8412" y="1906508"/>
            <a:ext cx="244856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센서 및 하드웨어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8652" y="1906508"/>
            <a:ext cx="122428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APP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667703" y="3889494"/>
            <a:ext cx="122428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서버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스마트 팜 구성</a:t>
            </a:r>
          </a:p>
        </p:txBody>
      </p:sp>
    </p:spTree>
    <p:extLst>
      <p:ext uri="{BB962C8B-B14F-4D97-AF65-F5344CB8AC3E}">
        <p14:creationId xmlns:p14="http://schemas.microsoft.com/office/powerpoint/2010/main" val="254271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3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시스템 구성</a:t>
            </a: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307042" y="1197898"/>
            <a:ext cx="2976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b="1" dirty="0" err="1">
                <a:ln w="9525" cap="flat" cmpd="sng">
                  <a:solidFill>
                    <a:srgbClr val="3E3E3E">
                      <a:alpha val="14901"/>
                    </a:srgbClr>
                  </a:solidFill>
                  <a:prstDash val="solid"/>
                </a:ln>
                <a:solidFill>
                  <a:srgbClr val="3E3E3E"/>
                </a:solidFill>
              </a:rPr>
              <a:t>할당된</a:t>
            </a:r>
            <a:r>
              <a:rPr lang="en-US" altLang="ko-KR" b="1" dirty="0">
                <a:ln w="9525" cap="flat" cmpd="sng">
                  <a:solidFill>
                    <a:srgbClr val="3E3E3E">
                      <a:alpha val="14901"/>
                    </a:srgbClr>
                  </a:solidFill>
                  <a:prstDash val="solid"/>
                </a:ln>
                <a:solidFill>
                  <a:srgbClr val="3E3E3E"/>
                </a:solidFill>
              </a:rPr>
              <a:t> </a:t>
            </a:r>
            <a:r>
              <a:rPr lang="en-US" altLang="ko-KR" b="1" dirty="0" err="1">
                <a:ln w="9525" cap="flat" cmpd="sng">
                  <a:solidFill>
                    <a:srgbClr val="3E3E3E">
                      <a:alpha val="14901"/>
                    </a:srgbClr>
                  </a:solidFill>
                  <a:prstDash val="solid"/>
                </a:ln>
                <a:solidFill>
                  <a:srgbClr val="3E3E3E"/>
                </a:solidFill>
              </a:rPr>
              <a:t>IP와</a:t>
            </a:r>
            <a:r>
              <a:rPr lang="en-US" altLang="ko-KR" b="1" dirty="0">
                <a:ln w="9525" cap="flat" cmpd="sng">
                  <a:solidFill>
                    <a:srgbClr val="3E3E3E">
                      <a:alpha val="14901"/>
                    </a:srgbClr>
                  </a:solidFill>
                  <a:prstDash val="solid"/>
                </a:ln>
                <a:solidFill>
                  <a:srgbClr val="3E3E3E"/>
                </a:solidFill>
              </a:rPr>
              <a:t> 데이터 통신</a:t>
            </a:r>
            <a:endParaRPr lang="ko-KR" altLang="en-US" b="1" dirty="0">
              <a:ln w="9525" cap="flat" cmpd="sng">
                <a:solidFill>
                  <a:srgbClr val="3E3E3E">
                    <a:alpha val="14901"/>
                  </a:srgbClr>
                </a:solidFill>
                <a:prstDash val="solid"/>
              </a:ln>
              <a:solidFill>
                <a:srgbClr val="3E3E3E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08" y="4848477"/>
            <a:ext cx="17049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그림 38" descr="C:/Users/영진/AppData/Roaming/PolarisOffice/ETemp/2436_18714488/fImage1594992014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t="35104" r="81937" b="41723"/>
          <a:stretch/>
        </p:blipFill>
        <p:spPr>
          <a:xfrm>
            <a:off x="3697717" y="3803731"/>
            <a:ext cx="285750" cy="1199529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7" y="1909858"/>
            <a:ext cx="46101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70" y="3969011"/>
            <a:ext cx="1914525" cy="75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3930843"/>
            <a:ext cx="2237548" cy="4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3668931"/>
            <a:ext cx="6837680" cy="235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스마트 팜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04058-B1F9-4E81-AE1B-F571278AB759}"/>
              </a:ext>
            </a:extLst>
          </p:cNvPr>
          <p:cNvSpPr txBox="1"/>
          <p:nvPr/>
        </p:nvSpPr>
        <p:spPr>
          <a:xfrm>
            <a:off x="3212948" y="6102500"/>
            <a:ext cx="10776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 8266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CC0123-9627-4ED0-88CB-ADBA3A14489F}"/>
              </a:ext>
            </a:extLst>
          </p:cNvPr>
          <p:cNvSpPr/>
          <p:nvPr/>
        </p:nvSpPr>
        <p:spPr>
          <a:xfrm>
            <a:off x="4881487" y="3969011"/>
            <a:ext cx="1730326" cy="437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1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28527" y="1473285"/>
            <a:ext cx="50165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>
              <a:defRPr lang="ko-KR" altLang="en-US"/>
            </a:pPr>
            <a:r>
              <a:rPr lang="ko-KR" altLang="en-US" b="1" dirty="0">
                <a:solidFill>
                  <a:srgbClr val="FFC000"/>
                </a:solidFill>
                <a:latin typeface="맑은 고딕"/>
                <a:ea typeface="맑은 고딕"/>
              </a:rPr>
              <a:t>센서 </a:t>
            </a:r>
            <a:r>
              <a:rPr lang="en-US" altLang="ko-KR" b="1" dirty="0">
                <a:solidFill>
                  <a:srgbClr val="FFC000"/>
                </a:solidFill>
                <a:latin typeface="맑은 고딕"/>
                <a:ea typeface="맑은 고딕"/>
              </a:rPr>
              <a:t>&amp; </a:t>
            </a:r>
            <a:r>
              <a:rPr lang="ko-KR" altLang="en-US" b="1" dirty="0">
                <a:solidFill>
                  <a:srgbClr val="FFC000"/>
                </a:solidFill>
                <a:latin typeface="맑은 고딕"/>
                <a:ea typeface="맑은 고딕"/>
              </a:rPr>
              <a:t>하드웨어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4A7C63-325D-4CBA-8A20-93DE53459E0C}"/>
              </a:ext>
            </a:extLst>
          </p:cNvPr>
          <p:cNvGrpSpPr/>
          <p:nvPr/>
        </p:nvGrpSpPr>
        <p:grpSpPr>
          <a:xfrm>
            <a:off x="2025861" y="2896716"/>
            <a:ext cx="2586027" cy="461665"/>
            <a:chOff x="2025861" y="2896716"/>
            <a:chExt cx="2586027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2025861" y="2896716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1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19273" y="2956522"/>
              <a:ext cx="229261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제품 구성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08605-5D37-425E-A95B-E62A2381DC40}"/>
              </a:ext>
            </a:extLst>
          </p:cNvPr>
          <p:cNvGrpSpPr/>
          <p:nvPr/>
        </p:nvGrpSpPr>
        <p:grpSpPr>
          <a:xfrm>
            <a:off x="1985221" y="5262338"/>
            <a:ext cx="2513892" cy="447575"/>
            <a:chOff x="1985221" y="5344748"/>
            <a:chExt cx="2513892" cy="447575"/>
          </a:xfrm>
        </p:grpSpPr>
        <p:sp>
          <p:nvSpPr>
            <p:cNvPr id="12" name="TextBox 11"/>
            <p:cNvSpPr txBox="1"/>
            <p:nvPr/>
          </p:nvSpPr>
          <p:spPr>
            <a:xfrm>
              <a:off x="1985221" y="5344748"/>
              <a:ext cx="354584" cy="4475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5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8633" y="5404554"/>
              <a:ext cx="222048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–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 시연 결과</a:t>
              </a:r>
            </a:p>
          </p:txBody>
        </p:sp>
      </p:grpSp>
      <p:cxnSp>
        <p:nvCxnSpPr>
          <p:cNvPr id="14" name="직선 연결선 13"/>
          <p:cNvCxnSpPr/>
          <p:nvPr/>
        </p:nvCxnSpPr>
        <p:spPr>
          <a:xfrm flipH="1">
            <a:off x="1999735" y="2451914"/>
            <a:ext cx="84287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54B015-5423-49A0-95A9-B416235925F8}"/>
              </a:ext>
            </a:extLst>
          </p:cNvPr>
          <p:cNvGrpSpPr/>
          <p:nvPr/>
        </p:nvGrpSpPr>
        <p:grpSpPr>
          <a:xfrm>
            <a:off x="2025861" y="3491057"/>
            <a:ext cx="2066654" cy="449923"/>
            <a:chOff x="2025861" y="3518827"/>
            <a:chExt cx="2066654" cy="449923"/>
          </a:xfrm>
        </p:grpSpPr>
        <p:sp>
          <p:nvSpPr>
            <p:cNvPr id="15" name="TextBox 14"/>
            <p:cNvSpPr txBox="1"/>
            <p:nvPr/>
          </p:nvSpPr>
          <p:spPr>
            <a:xfrm>
              <a:off x="2025861" y="3518827"/>
              <a:ext cx="354584" cy="4499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2</a:t>
              </a:r>
              <a:endParaRPr lang="ko-KR" altLang="en-US" sz="240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19273" y="3578633"/>
              <a:ext cx="177324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- BOM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73637D-4847-4753-AE5F-2D5C66F7F2D6}"/>
              </a:ext>
            </a:extLst>
          </p:cNvPr>
          <p:cNvGrpSpPr/>
          <p:nvPr/>
        </p:nvGrpSpPr>
        <p:grpSpPr>
          <a:xfrm>
            <a:off x="2005540" y="4073656"/>
            <a:ext cx="2236573" cy="461665"/>
            <a:chOff x="2005540" y="4141629"/>
            <a:chExt cx="2236573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005540" y="4141629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3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98952" y="4201435"/>
              <a:ext cx="194316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회로도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8B8B98-9C45-41FA-BC44-DFCCA1691DE3}"/>
              </a:ext>
            </a:extLst>
          </p:cNvPr>
          <p:cNvGrpSpPr/>
          <p:nvPr/>
        </p:nvGrpSpPr>
        <p:grpSpPr>
          <a:xfrm>
            <a:off x="2005540" y="4667997"/>
            <a:ext cx="2236573" cy="461665"/>
            <a:chOff x="2005540" y="4763740"/>
            <a:chExt cx="2236573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2005540" y="4763740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4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98952" y="4823546"/>
              <a:ext cx="194316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– 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순서도</a:t>
              </a:r>
              <a:endParaRPr lang="en-US" altLang="ko-KR" sz="16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5152EB-C210-46B3-BD2B-F6E2541606D9}"/>
              </a:ext>
            </a:extLst>
          </p:cNvPr>
          <p:cNvGrpSpPr/>
          <p:nvPr/>
        </p:nvGrpSpPr>
        <p:grpSpPr>
          <a:xfrm>
            <a:off x="1974426" y="5842588"/>
            <a:ext cx="2845714" cy="461665"/>
            <a:chOff x="1974426" y="5842588"/>
            <a:chExt cx="2845714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1974426" y="5842588"/>
              <a:ext cx="35458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6</a:t>
              </a:r>
              <a:endParaRPr lang="ko-KR" altLang="en-US" sz="24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7838" y="5902394"/>
              <a:ext cx="255230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스마트 팜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–</a:t>
              </a:r>
              <a:r>
                <a:rPr lang="ko-KR" altLang="en-US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 디자인 </a:t>
              </a:r>
              <a:r>
                <a:rPr lang="en-US" altLang="ko-KR" sz="1600" dirty="0">
                  <a:ln w="9525">
                    <a:solidFill>
                      <a:prstClr val="white">
                        <a:alpha val="15000"/>
                      </a:prstClr>
                    </a:solidFill>
                  </a:ln>
                  <a:solidFill>
                    <a:prstClr val="white"/>
                  </a:solidFill>
                </a:rPr>
                <a:t>(CAD)</a:t>
              </a:r>
              <a:endParaRPr lang="ko-KR" altLang="en-US" sz="1600" dirty="0">
                <a:ln w="9525"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10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335597" y="3872497"/>
            <a:ext cx="0" cy="215990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841576" y="3872309"/>
            <a:ext cx="0" cy="215990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287731" y="6064530"/>
            <a:ext cx="460851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08216" y="3833532"/>
            <a:ext cx="254763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33112" y="3814477"/>
            <a:ext cx="0" cy="157253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721392" y="3833532"/>
            <a:ext cx="254763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951669" y="3814477"/>
            <a:ext cx="0" cy="157253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742109" y="3814477"/>
            <a:ext cx="0" cy="686483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39299" y="3815109"/>
            <a:ext cx="2811" cy="68585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421629" y="4482435"/>
            <a:ext cx="161871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45600" y="3762837"/>
            <a:ext cx="4896544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025057" y="3743053"/>
            <a:ext cx="0" cy="228676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925544" y="3954027"/>
            <a:ext cx="124385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156888" y="3743053"/>
            <a:ext cx="0" cy="228676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1145600" y="3952439"/>
            <a:ext cx="96011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https://static.thenounproject.com/png/1563852-2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0927"/>
          <a:stretch/>
        </p:blipFill>
        <p:spPr bwMode="auto">
          <a:xfrm>
            <a:off x="4760822" y="2972187"/>
            <a:ext cx="91822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https://static.thenounproject.com/png/1563852-2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0927"/>
          <a:stretch/>
        </p:blipFill>
        <p:spPr bwMode="auto">
          <a:xfrm>
            <a:off x="3727889" y="2972187"/>
            <a:ext cx="91822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8" descr="https://static.thenounproject.com/png/1563852-2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0927"/>
          <a:stretch/>
        </p:blipFill>
        <p:spPr bwMode="auto">
          <a:xfrm>
            <a:off x="2678022" y="2972187"/>
            <a:ext cx="91822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8" descr="https://static.thenounproject.com/png/1563852-2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0927"/>
          <a:stretch/>
        </p:blipFill>
        <p:spPr bwMode="auto">
          <a:xfrm>
            <a:off x="1611222" y="2972187"/>
            <a:ext cx="91822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직선 연결선 59"/>
          <p:cNvCxnSpPr/>
          <p:nvPr/>
        </p:nvCxnSpPr>
        <p:spPr>
          <a:xfrm flipH="1">
            <a:off x="5846797" y="2451199"/>
            <a:ext cx="1977" cy="1291854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341800" y="2453233"/>
            <a:ext cx="1977" cy="1291854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291991" y="2453233"/>
            <a:ext cx="4608512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https://static.thenounproject.com/png/1619773-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37021" y="2451200"/>
            <a:ext cx="437241" cy="3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https://static.thenounproject.com/png/1619773-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29221" y="2451200"/>
            <a:ext cx="437241" cy="3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2" descr="https://static.thenounproject.com/png/1619773-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04488" y="2451200"/>
            <a:ext cx="437241" cy="3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2" descr="https://static.thenounproject.com/png/1619773-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40808" y="2451200"/>
            <a:ext cx="437241" cy="3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976599" y="2118054"/>
            <a:ext cx="5233116" cy="2493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83409" y="4817838"/>
            <a:ext cx="5233116" cy="1449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34" descr="ìì¿ ìí¬ë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43386" r="27946" b="22536"/>
          <a:stretch/>
        </p:blipFill>
        <p:spPr bwMode="auto">
          <a:xfrm>
            <a:off x="7258559" y="4735572"/>
            <a:ext cx="4041423" cy="17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/>
          <p:cNvCxnSpPr/>
          <p:nvPr/>
        </p:nvCxnSpPr>
        <p:spPr>
          <a:xfrm flipV="1">
            <a:off x="6216524" y="2883247"/>
            <a:ext cx="735661" cy="3391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6232459" y="5590870"/>
            <a:ext cx="910517" cy="1074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17" y="2241715"/>
            <a:ext cx="43053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직선 연결선 70"/>
          <p:cNvCxnSpPr/>
          <p:nvPr/>
        </p:nvCxnSpPr>
        <p:spPr>
          <a:xfrm>
            <a:off x="239350" y="1048103"/>
            <a:ext cx="1171330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제목 1"/>
          <p:cNvSpPr txBox="1">
            <a:spLocks/>
          </p:cNvSpPr>
          <p:nvPr/>
        </p:nvSpPr>
        <p:spPr>
          <a:xfrm>
            <a:off x="307043" y="92530"/>
            <a:ext cx="10972800" cy="835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스마트 팜 제품 구성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624286" y="5265754"/>
            <a:ext cx="2029404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어항 부분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624286" y="1556792"/>
            <a:ext cx="2029404" cy="36933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화분 부분</a:t>
            </a:r>
          </a:p>
        </p:txBody>
      </p:sp>
      <p:cxnSp>
        <p:nvCxnSpPr>
          <p:cNvPr id="104" name="직선 연결선 103"/>
          <p:cNvCxnSpPr/>
          <p:nvPr/>
        </p:nvCxnSpPr>
        <p:spPr>
          <a:xfrm>
            <a:off x="5599255" y="4483887"/>
            <a:ext cx="161871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제목 1"/>
          <p:cNvSpPr txBox="1">
            <a:spLocks/>
          </p:cNvSpPr>
          <p:nvPr/>
        </p:nvSpPr>
        <p:spPr>
          <a:xfrm>
            <a:off x="7366843" y="373106"/>
            <a:ext cx="4667088" cy="6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센서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247090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1397</Words>
  <Application>Microsoft Office PowerPoint</Application>
  <PresentationFormat>와이드스크린</PresentationFormat>
  <Paragraphs>392</Paragraphs>
  <Slides>45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Arial</vt:lpstr>
      <vt:lpstr>Wingdings</vt:lpstr>
      <vt:lpstr>맑은 고딕</vt:lpstr>
      <vt:lpstr>Office 테마</vt:lpstr>
      <vt:lpstr>2_Office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박범수</cp:lastModifiedBy>
  <cp:revision>241</cp:revision>
  <dcterms:created xsi:type="dcterms:W3CDTF">2017-10-10T13:08:06Z</dcterms:created>
  <dcterms:modified xsi:type="dcterms:W3CDTF">2019-01-14T12:38:36Z</dcterms:modified>
</cp:coreProperties>
</file>